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719"/>
  </p:normalViewPr>
  <p:slideViewPr>
    <p:cSldViewPr snapToGrid="0" snapToObjects="1">
      <p:cViewPr varScale="1">
        <p:scale>
          <a:sx n="60" d="100"/>
          <a:sy n="60" d="100"/>
        </p:scale>
        <p:origin x="8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0.10682700000000001"/>
          <c:y val="4.1952200000000002E-2"/>
          <c:w val="0.88817299999999999"/>
          <c:h val="0.88076900000000002"/>
        </c:manualLayout>
      </c:layout>
      <c:barChart>
        <c:barDir val="col"/>
        <c:grouping val="clustered"/>
        <c:varyColors val="0"/>
        <c:ser>
          <c:idx val="0"/>
          <c:order val="0"/>
          <c:tx>
            <c:strRef>
              <c:f>Sheet1!$A$2</c:f>
              <c:strCache>
                <c:ptCount val="1"/>
                <c:pt idx="0">
                  <c:v>区域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Sheet1!$B$1:$E$1</c:f>
              <c:strCache>
                <c:ptCount val="4"/>
                <c:pt idx="0">
                  <c:v>四月</c:v>
                </c:pt>
                <c:pt idx="1">
                  <c:v>五月</c:v>
                </c:pt>
                <c:pt idx="2">
                  <c:v>六月</c:v>
                </c:pt>
                <c:pt idx="3">
                  <c:v>七月</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EF50-3E4F-AC16-ADFDE1BA6125}"/>
            </c:ext>
          </c:extLst>
        </c:ser>
        <c:ser>
          <c:idx val="1"/>
          <c:order val="1"/>
          <c:tx>
            <c:strRef>
              <c:f>Sheet1!$A$3</c:f>
              <c:strCache>
                <c:ptCount val="1"/>
                <c:pt idx="0">
                  <c:v>区域 2</c:v>
                </c:pt>
              </c:strCache>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Sheet1!$B$1:$E$1</c:f>
              <c:strCache>
                <c:ptCount val="4"/>
                <c:pt idx="0">
                  <c:v>四月</c:v>
                </c:pt>
                <c:pt idx="1">
                  <c:v>五月</c:v>
                </c:pt>
                <c:pt idx="2">
                  <c:v>六月</c:v>
                </c:pt>
                <c:pt idx="3">
                  <c:v>七月</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EF50-3E4F-AC16-ADFDE1BA6125}"/>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800" b="0" i="0" u="none" strike="noStrike">
                <a:solidFill>
                  <a:srgbClr val="000000"/>
                </a:solidFill>
                <a:latin typeface="Helvetica Light"/>
              </a:defRPr>
            </a:pPr>
            <a:endParaRPr lang="zh-CN"/>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800" b="0" i="0" u="none" strike="noStrike">
                <a:solidFill>
                  <a:srgbClr val="000000"/>
                </a:solidFill>
                <a:latin typeface="Helvetica Light"/>
              </a:defRPr>
            </a:pPr>
            <a:endParaRPr lang="zh-CN"/>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1143000" y="685800"/>
            <a:ext cx="4572000" cy="3429000"/>
          </a:xfrm>
          <a:prstGeom prst="rect">
            <a:avLst/>
          </a:prstGeom>
        </p:spPr>
        <p:txBody>
          <a:bodyPr/>
          <a:lstStyle/>
          <a:p>
            <a:endParaRPr/>
          </a:p>
        </p:txBody>
      </p:sp>
      <p:sp>
        <p:nvSpPr>
          <p:cNvPr id="382" name="Shape 38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pPr>
              <a:defRPr sz="1200"/>
            </a:pPr>
            <a:r>
              <a:t>状态机：是应用日志，存储数据的模型，MySQL的存储引擎，TiDB的Rocksdb等</a:t>
            </a:r>
          </a:p>
          <a:p>
            <a:pPr>
              <a:defRPr sz="1200"/>
            </a:pPr>
            <a:r>
              <a:t>状态机复制：一致性算法的基础，一组服务器上的状态机产生相同状态的副本，用于故障容错</a:t>
            </a:r>
          </a:p>
          <a:p>
            <a:pPr>
              <a:defRPr sz="1200"/>
            </a:pPr>
            <a:r>
              <a:t>RPC：节点间通信请求，2种RPC（请求投票和附加日志，心跳术语特殊的附加日志RPC）</a:t>
            </a:r>
          </a:p>
          <a:p>
            <a:pPr>
              <a:defRPr sz="1200"/>
            </a:pPr>
            <a:r>
              <a:t>日志：状态机之间数据同步，日志由一系列日志条目组成，每个日志条目包含N个指令，同时包含索引号和term这2个属性</a:t>
            </a:r>
          </a:p>
          <a:p>
            <a:pPr>
              <a:defRPr sz="1200"/>
            </a:pPr>
            <a:r>
              <a:t>节点状态：领导人、跟随者、候选人，leader和follwer是稳态状态，candidate是暂态状态</a:t>
            </a:r>
          </a:p>
          <a:p>
            <a:pPr>
              <a:defRPr sz="1200"/>
            </a:pPr>
            <a:r>
              <a:t>多数派（quorum）：超过半数的节点集合，得到多数派的成功响应，RPC请求才算成功</a:t>
            </a:r>
          </a:p>
          <a:p>
            <a:pPr>
              <a:defRPr sz="1200"/>
            </a:pPr>
            <a:r>
              <a:t>Term（任期）：每个任期一个领导人，同时每个任期有一个唯一且连续递增的任期号，是Raft的逻辑时钟，类比美国历史，就类似于总统任期，每个任期有一个领导人（总统），非常重要，日志和状态机都依赖它进行标识，其实可以按照时间，但是节点间的时间可能不一致，全局授时成本很高（原子钟硬件），同时引入额外的依赖（TiDB就用了P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noRot="1" noChangeAspect="1"/>
          </p:cNvSpPr>
          <p:nvPr>
            <p:ph type="sldImg"/>
          </p:nvPr>
        </p:nvSpPr>
        <p:spPr>
          <a:prstGeom prst="rect">
            <a:avLst/>
          </a:prstGeom>
        </p:spPr>
        <p:txBody>
          <a:bodyPr/>
          <a:lstStyle/>
          <a:p>
            <a:endParaRPr/>
          </a:p>
        </p:txBody>
      </p:sp>
      <p:sp>
        <p:nvSpPr>
          <p:cNvPr id="493" name="Shape 493"/>
          <p:cNvSpPr>
            <a:spLocks noGrp="1"/>
          </p:cNvSpPr>
          <p:nvPr>
            <p:ph type="body" sz="quarter" idx="1"/>
          </p:nvPr>
        </p:nvSpPr>
        <p:spPr>
          <a:prstGeom prst="rect">
            <a:avLst/>
          </a:prstGeom>
        </p:spPr>
        <p:txBody>
          <a:bodyPr/>
          <a:lstStyle>
            <a:lvl1pPr>
              <a:defRPr sz="1800"/>
            </a:lvl1pPr>
          </a:lstStyle>
          <a:p>
            <a:r>
              <a:t>这是Raft始终保证的结果，这个特性保证了不同日志的一致性，这个特性本身又是怎么实现的呢？</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lvl1pPr>
              <a:defRPr sz="1800"/>
            </a:lvl1pPr>
          </a:lstStyle>
          <a:p>
            <a:r>
              <a:t>看安全性之前，同样先看RPC的参数，结合动画，解释prevLogIndex、prevLogTerm、leaderCommit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a:defRPr sz="1800"/>
            </a:pPr>
            <a:r>
              <a:t>1、是个归纳步骤：日志为空，肯定是满足日志匹配特性的，然后一致性检查保护了日志匹配特性当日志扩展的时候。</a:t>
            </a:r>
          </a:p>
          <a:p>
            <a:pPr>
              <a:defRPr sz="1800"/>
            </a:pPr>
            <a:r>
              <a:t>2、结合动画</a:t>
            </a:r>
          </a:p>
          <a:p>
            <a:pPr>
              <a:defRPr sz="1800"/>
            </a:pPr>
            <a:r>
              <a:t>3、多数派能成功响应的场景，少数节点日志不匹配，不能成功响应的怎么办？</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noRot="1" noChangeAspect="1"/>
          </p:cNvSpPr>
          <p:nvPr>
            <p:ph type="sldImg"/>
          </p:nvPr>
        </p:nvSpPr>
        <p:spPr>
          <a:prstGeom prst="rect">
            <a:avLst/>
          </a:prstGeom>
        </p:spPr>
        <p:txBody>
          <a:bodyPr/>
          <a:lstStyle/>
          <a:p>
            <a:endParaRPr/>
          </a:p>
        </p:txBody>
      </p:sp>
      <p:sp>
        <p:nvSpPr>
          <p:cNvPr id="515" name="Shape 515"/>
          <p:cNvSpPr>
            <a:spLocks noGrp="1"/>
          </p:cNvSpPr>
          <p:nvPr>
            <p:ph type="body" sz="quarter" idx="1"/>
          </p:nvPr>
        </p:nvSpPr>
        <p:spPr>
          <a:prstGeom prst="rect">
            <a:avLst/>
          </a:prstGeom>
        </p:spPr>
        <p:txBody>
          <a:bodyPr/>
          <a:lstStyle/>
          <a:p>
            <a:pPr>
              <a:defRPr sz="1800"/>
            </a:pPr>
            <a:r>
              <a:t>1、解决少数节点日志不匹配，不能成功响应附加日志RPC的情况</a:t>
            </a:r>
          </a:p>
          <a:p>
            <a:pPr>
              <a:defRPr sz="1800"/>
            </a:pPr>
            <a:r>
              <a:t>2、结合动画</a:t>
            </a:r>
          </a:p>
          <a:p>
            <a:pPr>
              <a:defRPr sz="1800"/>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noRot="1" noChangeAspect="1"/>
          </p:cNvSpPr>
          <p:nvPr>
            <p:ph type="sldImg"/>
          </p:nvPr>
        </p:nvSpPr>
        <p:spPr>
          <a:prstGeom prst="rect">
            <a:avLst/>
          </a:prstGeom>
        </p:spPr>
        <p:txBody>
          <a:bodyPr/>
          <a:lstStyle/>
          <a:p>
            <a:endParaRPr/>
          </a:p>
        </p:txBody>
      </p:sp>
      <p:sp>
        <p:nvSpPr>
          <p:cNvPr id="527" name="Shape 527"/>
          <p:cNvSpPr>
            <a:spLocks noGrp="1"/>
          </p:cNvSpPr>
          <p:nvPr>
            <p:ph type="body" sz="quarter" idx="1"/>
          </p:nvPr>
        </p:nvSpPr>
        <p:spPr>
          <a:prstGeom prst="rect">
            <a:avLst/>
          </a:prstGeom>
        </p:spPr>
        <p:txBody>
          <a:bodyPr/>
          <a:lstStyle/>
          <a:p>
            <a:pPr>
              <a:defRPr sz="1800"/>
            </a:pPr>
            <a:r>
              <a:t>1、通知follower提交</a:t>
            </a:r>
          </a:p>
          <a:p>
            <a:pPr>
              <a:defRPr sz="1800"/>
            </a:pPr>
            <a:r>
              <a:t>2、结合动画</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noRot="1" noChangeAspect="1"/>
          </p:cNvSpPr>
          <p:nvPr>
            <p:ph type="sldImg"/>
          </p:nvPr>
        </p:nvSpPr>
        <p:spPr>
          <a:xfrm>
            <a:off x="381000" y="685800"/>
            <a:ext cx="6096000" cy="3429000"/>
          </a:xfrm>
          <a:prstGeom prst="rect">
            <a:avLst/>
          </a:prstGeom>
        </p:spPr>
        <p:txBody>
          <a:bodyPr/>
          <a:lstStyle/>
          <a:p>
            <a:endParaRPr/>
          </a:p>
        </p:txBody>
      </p:sp>
      <p:sp>
        <p:nvSpPr>
          <p:cNvPr id="538" name="Shape 538"/>
          <p:cNvSpPr>
            <a:spLocks noGrp="1"/>
          </p:cNvSpPr>
          <p:nvPr>
            <p:ph type="body" sz="quarter" idx="1"/>
          </p:nvPr>
        </p:nvSpPr>
        <p:spPr>
          <a:prstGeom prst="rect">
            <a:avLst/>
          </a:prstGeom>
        </p:spPr>
        <p:txBody>
          <a:bodyPr/>
          <a:lstStyle>
            <a:lvl1pPr>
              <a:defRPr sz="1800"/>
            </a:lvl1pPr>
          </a:lstStyle>
          <a:p>
            <a:r>
              <a:t>证明领导人完全特性。逐层递进，进行保证</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hape 548"/>
          <p:cNvSpPr>
            <a:spLocks noGrp="1" noRot="1" noChangeAspect="1"/>
          </p:cNvSpPr>
          <p:nvPr>
            <p:ph type="sldImg"/>
          </p:nvPr>
        </p:nvSpPr>
        <p:spPr>
          <a:prstGeom prst="rect">
            <a:avLst/>
          </a:prstGeom>
        </p:spPr>
        <p:txBody>
          <a:bodyPr/>
          <a:lstStyle/>
          <a:p>
            <a:endParaRPr/>
          </a:p>
        </p:txBody>
      </p:sp>
      <p:sp>
        <p:nvSpPr>
          <p:cNvPr id="549" name="Shape 549"/>
          <p:cNvSpPr>
            <a:spLocks noGrp="1"/>
          </p:cNvSpPr>
          <p:nvPr>
            <p:ph type="body" sz="quarter" idx="1"/>
          </p:nvPr>
        </p:nvSpPr>
        <p:spPr>
          <a:prstGeom prst="rect">
            <a:avLst/>
          </a:prstGeom>
        </p:spPr>
        <p:txBody>
          <a:bodyPr/>
          <a:lstStyle>
            <a:lvl1pPr>
              <a:defRPr sz="1800"/>
            </a:lvl1pPr>
          </a:lstStyle>
          <a:p>
            <a:r>
              <a:t>1、第一个图中，如果没有限制，S3会赢得选举成为leader，这是如果有客户端请求，会在S3索引值为2的地方写入一条任期为3的日志，这时复制到其他节点，会覆盖掉索引值2-4的已提交的日志</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noRot="1" noChangeAspect="1"/>
          </p:cNvSpPr>
          <p:nvPr>
            <p:ph type="sldImg"/>
          </p:nvPr>
        </p:nvSpPr>
        <p:spPr>
          <a:prstGeom prst="rect">
            <a:avLst/>
          </a:prstGeom>
        </p:spPr>
        <p:txBody>
          <a:bodyPr/>
          <a:lstStyle/>
          <a:p>
            <a:endParaRPr/>
          </a:p>
        </p:txBody>
      </p:sp>
      <p:sp>
        <p:nvSpPr>
          <p:cNvPr id="557" name="Shape 557"/>
          <p:cNvSpPr>
            <a:spLocks noGrp="1"/>
          </p:cNvSpPr>
          <p:nvPr>
            <p:ph type="body" sz="quarter" idx="1"/>
          </p:nvPr>
        </p:nvSpPr>
        <p:spPr>
          <a:prstGeom prst="rect">
            <a:avLst/>
          </a:prstGeom>
        </p:spPr>
        <p:txBody>
          <a:bodyPr/>
          <a:lstStyle>
            <a:lvl1pPr>
              <a:defRPr sz="1800"/>
            </a:lvl1pPr>
          </a:lstStyle>
          <a:p>
            <a:r>
              <a:t>如何安全提交之前任期的日志条目</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lvl1pPr>
              <a:defRPr sz="1800"/>
            </a:lvl1pPr>
          </a:lstStyle>
          <a:p>
            <a:r>
              <a:t>采用反证法，根据特性，反推出矛盾</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a:spLocks noGrp="1" noRot="1" noChangeAspect="1"/>
          </p:cNvSpPr>
          <p:nvPr>
            <p:ph type="sldImg"/>
          </p:nvPr>
        </p:nvSpPr>
        <p:spPr>
          <a:prstGeom prst="rect">
            <a:avLst/>
          </a:prstGeom>
        </p:spPr>
        <p:txBody>
          <a:bodyPr/>
          <a:lstStyle/>
          <a:p>
            <a:endParaRPr/>
          </a:p>
        </p:txBody>
      </p:sp>
      <p:sp>
        <p:nvSpPr>
          <p:cNvPr id="573" name="Shape 573"/>
          <p:cNvSpPr>
            <a:spLocks noGrp="1"/>
          </p:cNvSpPr>
          <p:nvPr>
            <p:ph type="body" sz="quarter" idx="1"/>
          </p:nvPr>
        </p:nvSpPr>
        <p:spPr>
          <a:prstGeom prst="rect">
            <a:avLst/>
          </a:prstGeom>
        </p:spPr>
        <p:txBody>
          <a:bodyPr/>
          <a:lstStyle/>
          <a:p>
            <a:pPr>
              <a:defRPr sz="1800"/>
            </a:pPr>
            <a:r>
              <a:t>Raft始终会保证和满足的特性</a:t>
            </a:r>
          </a:p>
          <a:p>
            <a:pPr>
              <a:defRPr sz="1800"/>
            </a:pPr>
            <a:r>
              <a:t>前面2个是Raft的前置保证条件，日志匹配特性通过日志复制时一致性机制保证，领导人完全特性通过安全性进行了论证</a:t>
            </a:r>
          </a:p>
          <a:p>
            <a:pPr>
              <a:defRPr sz="1800"/>
            </a:pPr>
            <a:r>
              <a:t>状态机安全特性怎么证明呢？</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r>
              <a:t>结合动画展示状态</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a:spLocks noGrp="1" noRot="1" noChangeAspect="1"/>
          </p:cNvSpPr>
          <p:nvPr>
            <p:ph type="sldImg"/>
          </p:nvPr>
        </p:nvSpPr>
        <p:spPr>
          <a:prstGeom prst="rect">
            <a:avLst/>
          </a:prstGeom>
        </p:spPr>
        <p:txBody>
          <a:bodyPr/>
          <a:lstStyle/>
          <a:p>
            <a:endParaRPr/>
          </a:p>
        </p:txBody>
      </p:sp>
      <p:sp>
        <p:nvSpPr>
          <p:cNvPr id="580" name="Shape 580"/>
          <p:cNvSpPr>
            <a:spLocks noGrp="1"/>
          </p:cNvSpPr>
          <p:nvPr>
            <p:ph type="body" sz="quarter" idx="1"/>
          </p:nvPr>
        </p:nvSpPr>
        <p:spPr>
          <a:prstGeom prst="rect">
            <a:avLst/>
          </a:prstGeom>
        </p:spPr>
        <p:txBody>
          <a:bodyPr/>
          <a:lstStyle>
            <a:lvl1pPr>
              <a:defRPr sz="1800"/>
            </a:lvl1pPr>
          </a:lstStyle>
          <a:p>
            <a:r>
              <a:t>所以节点间的状态机是一致的。这也是为什么Raft要求日志连续，不允许有空洞的原因。</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lvl1pPr>
              <a:defRPr sz="1800"/>
            </a:lvl1pPr>
          </a:lstStyle>
          <a:p>
            <a:r>
              <a:t>Raft始终会保证和满足的特性</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lvl1pPr>
              <a:defRPr sz="1800"/>
            </a:lvl1pPr>
          </a:lstStyle>
          <a:p>
            <a:r>
              <a:t>分解成3个核心子问题</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noRot="1" noChangeAspect="1"/>
          </p:cNvSpPr>
          <p:nvPr>
            <p:ph type="sldImg"/>
          </p:nvPr>
        </p:nvSpPr>
        <p:spPr>
          <a:prstGeom prst="rect">
            <a:avLst/>
          </a:prstGeom>
        </p:spPr>
        <p:txBody>
          <a:bodyPr/>
          <a:lstStyle/>
          <a:p>
            <a:endParaRPr/>
          </a:p>
        </p:txBody>
      </p:sp>
      <p:sp>
        <p:nvSpPr>
          <p:cNvPr id="455" name="Shape 455"/>
          <p:cNvSpPr>
            <a:spLocks noGrp="1"/>
          </p:cNvSpPr>
          <p:nvPr>
            <p:ph type="body" sz="quarter" idx="1"/>
          </p:nvPr>
        </p:nvSpPr>
        <p:spPr>
          <a:prstGeom prst="rect">
            <a:avLst/>
          </a:prstGeom>
        </p:spPr>
        <p:txBody>
          <a:bodyPr/>
          <a:lstStyle>
            <a:lvl1pPr>
              <a:defRPr sz="1800"/>
            </a:lvl1pPr>
          </a:lstStyle>
          <a:p>
            <a:r>
              <a:t>先看动画，配合动画展示</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lvl1pPr>
              <a:defRPr sz="1800"/>
            </a:lvl1pPr>
          </a:lstStyle>
          <a:p>
            <a:r>
              <a:t>配合动画展示参数</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lvl1pPr>
              <a:defRPr sz="1800"/>
            </a:lvl1pPr>
          </a:lstStyle>
          <a:p>
            <a:r>
              <a:t>配合动画展示，边看动画，边验证规则</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pPr>
              <a:defRPr sz="1800"/>
            </a:pPr>
            <a:r>
              <a:t>1、leader/master频换切换导致集群可用性降低</a:t>
            </a:r>
          </a:p>
          <a:p>
            <a:pPr>
              <a:defRPr sz="1800"/>
            </a:pPr>
            <a:r>
              <a:t>2、对网络、服务吞吐量、响应时间都有影响</a:t>
            </a:r>
          </a:p>
          <a:p>
            <a:pPr>
              <a:defRPr sz="1800"/>
            </a:pPr>
            <a:r>
              <a:t>3、动画演示</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a:defRPr sz="1800"/>
            </a:pPr>
            <a:r>
              <a:t>如果日志条目能安全地应用到状态机，领导人就认为可提交，那么怎么才算安全？2个条件</a:t>
            </a:r>
          </a:p>
          <a:p>
            <a:pPr>
              <a:defRPr sz="1800"/>
            </a:pPr>
            <a:r>
              <a:t>follower怎么才能成功响应？怎么怎么保证节点间的日志一致性？</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首页">
    <p:spTree>
      <p:nvGrpSpPr>
        <p:cNvPr id="1" name=""/>
        <p:cNvGrpSpPr/>
        <p:nvPr/>
      </p:nvGrpSpPr>
      <p:grpSpPr>
        <a:xfrm>
          <a:off x="0" y="0"/>
          <a:ext cx="0" cy="0"/>
          <a:chOff x="0" y="0"/>
          <a:chExt cx="0" cy="0"/>
        </a:xfrm>
      </p:grpSpPr>
      <p:sp>
        <p:nvSpPr>
          <p:cNvPr id="11" name="矩形"/>
          <p:cNvSpPr>
            <a:spLocks noGrp="1"/>
          </p:cNvSpPr>
          <p:nvPr>
            <p:ph type="body" sz="quarter" idx="13"/>
          </p:nvPr>
        </p:nvSpPr>
        <p:spPr>
          <a:xfrm>
            <a:off x="-3295998" y="3618"/>
            <a:ext cx="15489140" cy="254298"/>
          </a:xfrm>
          <a:prstGeom prst="rect">
            <a:avLst/>
          </a:prstGeom>
          <a:solidFill>
            <a:srgbClr val="00CCBF"/>
          </a:solidFill>
        </p:spPr>
        <p:txBody>
          <a:bodyPr>
            <a:noAutofit/>
          </a:bodyPr>
          <a:lstStyle/>
          <a:p>
            <a:pPr marL="0" indent="0" algn="ctr">
              <a:spcBef>
                <a:spcPts val="0"/>
              </a:spcBef>
              <a:buSzTx/>
              <a:buNone/>
              <a:defRPr sz="3200">
                <a:solidFill>
                  <a:srgbClr val="FFFFFF"/>
                </a:solidFill>
              </a:defRPr>
            </a:pPr>
            <a:endParaRPr/>
          </a:p>
        </p:txBody>
      </p:sp>
      <p:sp>
        <p:nvSpPr>
          <p:cNvPr id="12" name="矩形"/>
          <p:cNvSpPr>
            <a:spLocks noGrp="1"/>
          </p:cNvSpPr>
          <p:nvPr>
            <p:ph type="body" sz="quarter" idx="14"/>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13" name="演讲人"/>
          <p:cNvSpPr>
            <a:spLocks noGrp="1"/>
          </p:cNvSpPr>
          <p:nvPr>
            <p:ph type="body" sz="quarter" idx="15"/>
          </p:nvPr>
        </p:nvSpPr>
        <p:spPr>
          <a:xfrm>
            <a:off x="11237912" y="7270942"/>
            <a:ext cx="1908176" cy="968376"/>
          </a:xfrm>
          <a:prstGeom prst="rect">
            <a:avLst/>
          </a:prstGeom>
        </p:spPr>
        <p:txBody>
          <a:bodyPr wrap="none" anchor="t">
            <a:spAutoFit/>
          </a:bodyPr>
          <a:lstStyle>
            <a:lvl1pPr marL="0" indent="0" algn="ctr">
              <a:spcBef>
                <a:spcPts val="0"/>
              </a:spcBef>
              <a:buSzTx/>
              <a:buNone/>
              <a:defRPr sz="4600">
                <a:solidFill>
                  <a:srgbClr val="53585F"/>
                </a:solidFill>
                <a:latin typeface="Helvetica"/>
                <a:ea typeface="Helvetica"/>
                <a:cs typeface="Helvetica"/>
                <a:sym typeface="Helvetica"/>
              </a:defRPr>
            </a:lvl1pPr>
          </a:lstStyle>
          <a:p>
            <a:r>
              <a:t>演讲人</a:t>
            </a:r>
          </a:p>
        </p:txBody>
      </p:sp>
      <p:sp>
        <p:nvSpPr>
          <p:cNvPr id="14" name="平台事业群 | 北京用户体验部"/>
          <p:cNvSpPr>
            <a:spLocks noGrp="1"/>
          </p:cNvSpPr>
          <p:nvPr>
            <p:ph type="body" sz="quarter" idx="16"/>
          </p:nvPr>
        </p:nvSpPr>
        <p:spPr>
          <a:xfrm>
            <a:off x="9998385" y="12180986"/>
            <a:ext cx="4387230" cy="612776"/>
          </a:xfrm>
          <a:prstGeom prst="rect">
            <a:avLst/>
          </a:prstGeom>
        </p:spPr>
        <p:txBody>
          <a:bodyPr wrap="none" anchor="t">
            <a:spAutoFit/>
          </a:bodyPr>
          <a:lstStyle>
            <a:lvl1pPr marL="0" indent="0" algn="ctr">
              <a:lnSpc>
                <a:spcPct val="120000"/>
              </a:lnSpc>
              <a:spcBef>
                <a:spcPts val="0"/>
              </a:spcBef>
              <a:buSzTx/>
              <a:buNone/>
              <a:defRPr sz="2600">
                <a:solidFill>
                  <a:srgbClr val="A6AAA9"/>
                </a:solidFill>
                <a:latin typeface="Helvetica"/>
                <a:ea typeface="Helvetica"/>
                <a:cs typeface="Helvetica"/>
                <a:sym typeface="Helvetica"/>
              </a:defRPr>
            </a:lvl1pPr>
          </a:lstStyle>
          <a:p>
            <a:r>
              <a:t>平台事业群 | 北京用户体验部</a:t>
            </a:r>
          </a:p>
        </p:txBody>
      </p:sp>
      <p:sp>
        <p:nvSpPr>
          <p:cNvPr id="15" name="美团大众点评PPT模板"/>
          <p:cNvSpPr>
            <a:spLocks noGrp="1"/>
          </p:cNvSpPr>
          <p:nvPr>
            <p:ph type="body" sz="quarter" idx="17"/>
          </p:nvPr>
        </p:nvSpPr>
        <p:spPr>
          <a:xfrm>
            <a:off x="3273263" y="4194019"/>
            <a:ext cx="17837474" cy="2632076"/>
          </a:xfrm>
          <a:prstGeom prst="rect">
            <a:avLst/>
          </a:prstGeom>
        </p:spPr>
        <p:txBody>
          <a:bodyPr wrap="none">
            <a:spAutoFit/>
          </a:bodyPr>
          <a:lstStyle>
            <a:lvl1pPr marL="0" indent="0" algn="ctr">
              <a:spcBef>
                <a:spcPts val="0"/>
              </a:spcBef>
              <a:buSzTx/>
              <a:buNone/>
              <a:defRPr sz="14000">
                <a:solidFill>
                  <a:srgbClr val="00CBBE"/>
                </a:solidFill>
                <a:latin typeface="Helvetica"/>
                <a:ea typeface="Helvetica"/>
                <a:cs typeface="Helvetica"/>
                <a:sym typeface="Helvetica"/>
              </a:defRPr>
            </a:lvl1pPr>
          </a:lstStyle>
          <a:p>
            <a:r>
              <a:t>美团大众点评PPT模板</a:t>
            </a:r>
          </a:p>
        </p:txBody>
      </p:sp>
      <p:sp>
        <p:nvSpPr>
          <p:cNvPr id="16"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2 拷贝">
    <p:spTree>
      <p:nvGrpSpPr>
        <p:cNvPr id="1" name=""/>
        <p:cNvGrpSpPr/>
        <p:nvPr/>
      </p:nvGrpSpPr>
      <p:grpSpPr>
        <a:xfrm>
          <a:off x="0" y="0"/>
          <a:ext cx="0" cy="0"/>
          <a:chOff x="0" y="0"/>
          <a:chExt cx="0" cy="0"/>
        </a:xfrm>
      </p:grpSpPr>
      <p:sp>
        <p:nvSpPr>
          <p:cNvPr id="127" name="矩形"/>
          <p:cNvSpPr>
            <a:spLocks noGrp="1"/>
          </p:cNvSpPr>
          <p:nvPr>
            <p:ph type="body" sz="quarter" idx="13"/>
          </p:nvPr>
        </p:nvSpPr>
        <p:spPr>
          <a:xfrm>
            <a:off x="-3295998" y="3618"/>
            <a:ext cx="15489140" cy="254298"/>
          </a:xfrm>
          <a:prstGeom prst="rect">
            <a:avLst/>
          </a:prstGeom>
          <a:solidFill>
            <a:srgbClr val="00CCBF"/>
          </a:solidFill>
        </p:spPr>
        <p:txBody>
          <a:bodyPr>
            <a:noAutofit/>
          </a:bodyPr>
          <a:lstStyle/>
          <a:p>
            <a:pPr marL="0" indent="0" algn="ctr">
              <a:spcBef>
                <a:spcPts val="0"/>
              </a:spcBef>
              <a:buSzTx/>
              <a:buNone/>
              <a:defRPr sz="3200">
                <a:solidFill>
                  <a:srgbClr val="FFFFFF"/>
                </a:solidFill>
              </a:defRPr>
            </a:pPr>
            <a:endParaRPr/>
          </a:p>
        </p:txBody>
      </p:sp>
      <p:sp>
        <p:nvSpPr>
          <p:cNvPr id="128" name="矩形"/>
          <p:cNvSpPr>
            <a:spLocks noGrp="1"/>
          </p:cNvSpPr>
          <p:nvPr>
            <p:ph type="body" sz="quarter" idx="14"/>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129" name="键入副标题"/>
          <p:cNvSpPr>
            <a:spLocks noGrp="1"/>
          </p:cNvSpPr>
          <p:nvPr>
            <p:ph type="body" sz="quarter" idx="15"/>
          </p:nvPr>
        </p:nvSpPr>
        <p:spPr>
          <a:xfrm>
            <a:off x="7467944" y="2114383"/>
            <a:ext cx="2822576" cy="854076"/>
          </a:xfrm>
          <a:prstGeom prst="rect">
            <a:avLst/>
          </a:prstGeom>
        </p:spPr>
        <p:txBody>
          <a:bodyPr wrap="none">
            <a:spAutoFit/>
          </a:bodyPr>
          <a:lstStyle>
            <a:lvl1pPr marL="0" indent="0" algn="ctr" defTabSz="825500">
              <a:spcBef>
                <a:spcPts val="0"/>
              </a:spcBef>
              <a:buSzTx/>
              <a:buNone/>
              <a:defRPr sz="4000" cap="all" spc="200">
                <a:solidFill>
                  <a:srgbClr val="53585F"/>
                </a:solidFill>
                <a:latin typeface="Helvetica"/>
                <a:ea typeface="Helvetica"/>
                <a:cs typeface="Helvetica"/>
                <a:sym typeface="Helvetica"/>
              </a:defRPr>
            </a:lvl1pPr>
          </a:lstStyle>
          <a:p>
            <a:r>
              <a:t>键入副标题</a:t>
            </a:r>
          </a:p>
        </p:txBody>
      </p:sp>
      <p:sp>
        <p:nvSpPr>
          <p:cNvPr id="130" name="为满足不同使用习惯的用户,推动本次的大象web改版的聊天窗口做了全屏自适设计了不同应和窗口化的可选择样式优化,设计了不同的色卡支持用户的换肤的需求。"/>
          <p:cNvSpPr>
            <a:spLocks noGrp="1"/>
          </p:cNvSpPr>
          <p:nvPr>
            <p:ph type="body" sz="quarter" idx="16"/>
          </p:nvPr>
        </p:nvSpPr>
        <p:spPr>
          <a:xfrm>
            <a:off x="7467944" y="2972318"/>
            <a:ext cx="15242183" cy="1311276"/>
          </a:xfrm>
          <a:prstGeom prst="rect">
            <a:avLst/>
          </a:prstGeom>
        </p:spPr>
        <p:txBody>
          <a:bodyPr anchor="t">
            <a:spAutoFit/>
          </a:bodyPr>
          <a:lstStyle>
            <a:lvl1pPr marL="0" indent="0" defTabSz="457200">
              <a:lnSpc>
                <a:spcPts val="8600"/>
              </a:lnSpc>
              <a:spcBef>
                <a:spcPts val="1200"/>
              </a:spcBef>
              <a:buSzTx/>
              <a:buNone/>
              <a:defRPr sz="3000">
                <a:solidFill>
                  <a:srgbClr val="53585F"/>
                </a:solidFill>
                <a:latin typeface="Lantinghei SC Extralight"/>
                <a:ea typeface="Lantinghei SC Extralight"/>
                <a:cs typeface="Lantinghei SC Extralight"/>
                <a:sym typeface="Lantinghei SC Extralight"/>
              </a:defRPr>
            </a:lvl1pPr>
          </a:lstStyle>
          <a:p>
            <a:r>
              <a:t>为满足不同使用习惯的用户,推动本次的大象web改版的聊天窗口做了全屏自适设计了不同应和窗口化的可选择样式优化,设计了不同的色卡支持用户的换肤的需求。 </a:t>
            </a:r>
          </a:p>
        </p:txBody>
      </p:sp>
      <p:sp>
        <p:nvSpPr>
          <p:cNvPr id="131" name="键入副标题"/>
          <p:cNvSpPr>
            <a:spLocks noGrp="1"/>
          </p:cNvSpPr>
          <p:nvPr>
            <p:ph type="body" sz="quarter" idx="17"/>
          </p:nvPr>
        </p:nvSpPr>
        <p:spPr>
          <a:xfrm>
            <a:off x="7467944" y="5006718"/>
            <a:ext cx="2822576" cy="854076"/>
          </a:xfrm>
          <a:prstGeom prst="rect">
            <a:avLst/>
          </a:prstGeom>
        </p:spPr>
        <p:txBody>
          <a:bodyPr wrap="none">
            <a:spAutoFit/>
          </a:bodyPr>
          <a:lstStyle>
            <a:lvl1pPr marL="0" indent="0" algn="ctr" defTabSz="825500">
              <a:spcBef>
                <a:spcPts val="0"/>
              </a:spcBef>
              <a:buSzTx/>
              <a:buNone/>
              <a:defRPr sz="4000" cap="all" spc="200">
                <a:solidFill>
                  <a:srgbClr val="53585F"/>
                </a:solidFill>
                <a:latin typeface="Helvetica"/>
                <a:ea typeface="Helvetica"/>
                <a:cs typeface="Helvetica"/>
                <a:sym typeface="Helvetica"/>
              </a:defRPr>
            </a:lvl1pPr>
          </a:lstStyle>
          <a:p>
            <a:r>
              <a:t>键入副标题</a:t>
            </a:r>
          </a:p>
        </p:txBody>
      </p:sp>
      <p:sp>
        <p:nvSpPr>
          <p:cNvPr id="132" name="为满足不同使用习惯的用户,推动本次的大象web改版的聊天窗口做了全屏自适设计了不同应和窗口化的可选择样式优化,设计了不同的色卡支持用户的换肤的需求。"/>
          <p:cNvSpPr>
            <a:spLocks noGrp="1"/>
          </p:cNvSpPr>
          <p:nvPr>
            <p:ph type="body" sz="quarter" idx="18"/>
          </p:nvPr>
        </p:nvSpPr>
        <p:spPr>
          <a:xfrm>
            <a:off x="7467944" y="5864653"/>
            <a:ext cx="15489139" cy="1311276"/>
          </a:xfrm>
          <a:prstGeom prst="rect">
            <a:avLst/>
          </a:prstGeom>
        </p:spPr>
        <p:txBody>
          <a:bodyPr anchor="t">
            <a:spAutoFit/>
          </a:bodyPr>
          <a:lstStyle>
            <a:lvl1pPr marL="0" indent="0" defTabSz="457200">
              <a:lnSpc>
                <a:spcPts val="8600"/>
              </a:lnSpc>
              <a:spcBef>
                <a:spcPts val="1200"/>
              </a:spcBef>
              <a:buSzTx/>
              <a:buNone/>
              <a:defRPr sz="3000">
                <a:solidFill>
                  <a:srgbClr val="53585F"/>
                </a:solidFill>
                <a:latin typeface="Lantinghei SC Extralight"/>
                <a:ea typeface="Lantinghei SC Extralight"/>
                <a:cs typeface="Lantinghei SC Extralight"/>
                <a:sym typeface="Lantinghei SC Extralight"/>
              </a:defRPr>
            </a:lvl1pPr>
          </a:lstStyle>
          <a:p>
            <a:r>
              <a:t>为满足不同使用习惯的用户,推动本次的大象web改版的聊天窗口做了全屏自适设计了不同应和窗口化的可选择样式优化,设计了不同的色卡支持用户的换肤的需求。 </a:t>
            </a:r>
          </a:p>
        </p:txBody>
      </p:sp>
      <p:sp>
        <p:nvSpPr>
          <p:cNvPr id="133" name="键入副标题"/>
          <p:cNvSpPr>
            <a:spLocks noGrp="1"/>
          </p:cNvSpPr>
          <p:nvPr>
            <p:ph type="body" sz="quarter" idx="19"/>
          </p:nvPr>
        </p:nvSpPr>
        <p:spPr>
          <a:xfrm>
            <a:off x="7467944" y="7886352"/>
            <a:ext cx="2822576" cy="854076"/>
          </a:xfrm>
          <a:prstGeom prst="rect">
            <a:avLst/>
          </a:prstGeom>
        </p:spPr>
        <p:txBody>
          <a:bodyPr wrap="none">
            <a:spAutoFit/>
          </a:bodyPr>
          <a:lstStyle>
            <a:lvl1pPr marL="0" indent="0" algn="ctr" defTabSz="825500">
              <a:spcBef>
                <a:spcPts val="0"/>
              </a:spcBef>
              <a:buSzTx/>
              <a:buNone/>
              <a:defRPr sz="4000" cap="all" spc="200">
                <a:solidFill>
                  <a:srgbClr val="53585F"/>
                </a:solidFill>
                <a:latin typeface="Helvetica"/>
                <a:ea typeface="Helvetica"/>
                <a:cs typeface="Helvetica"/>
                <a:sym typeface="Helvetica"/>
              </a:defRPr>
            </a:lvl1pPr>
          </a:lstStyle>
          <a:p>
            <a:r>
              <a:t>键入副标题</a:t>
            </a:r>
          </a:p>
        </p:txBody>
      </p:sp>
      <p:sp>
        <p:nvSpPr>
          <p:cNvPr id="134" name="为满足不同使用习惯的用户,推动本次的大象web改版的聊天窗口做了全屏自适设计了不同应和窗口化的可选择样式优化,设计了不同的色卡支持用户的换肤的需求。"/>
          <p:cNvSpPr>
            <a:spLocks noGrp="1"/>
          </p:cNvSpPr>
          <p:nvPr>
            <p:ph type="body" sz="quarter" idx="20"/>
          </p:nvPr>
        </p:nvSpPr>
        <p:spPr>
          <a:xfrm>
            <a:off x="7467944" y="8744287"/>
            <a:ext cx="15489139" cy="1311276"/>
          </a:xfrm>
          <a:prstGeom prst="rect">
            <a:avLst/>
          </a:prstGeom>
        </p:spPr>
        <p:txBody>
          <a:bodyPr anchor="t">
            <a:spAutoFit/>
          </a:bodyPr>
          <a:lstStyle>
            <a:lvl1pPr marL="0" indent="0" defTabSz="457200">
              <a:lnSpc>
                <a:spcPts val="8600"/>
              </a:lnSpc>
              <a:spcBef>
                <a:spcPts val="1200"/>
              </a:spcBef>
              <a:buSzTx/>
              <a:buNone/>
              <a:defRPr sz="3000">
                <a:solidFill>
                  <a:srgbClr val="53585F"/>
                </a:solidFill>
                <a:latin typeface="Lantinghei SC Extralight"/>
                <a:ea typeface="Lantinghei SC Extralight"/>
                <a:cs typeface="Lantinghei SC Extralight"/>
                <a:sym typeface="Lantinghei SC Extralight"/>
              </a:defRPr>
            </a:lvl1pPr>
          </a:lstStyle>
          <a:p>
            <a:r>
              <a:t>为满足不同使用习惯的用户,推动本次的大象web改版的聊天窗口做了全屏自适设计了不同应和窗口化的可选择样式优化,设计了不同的色卡支持用户的换肤的需求。 </a:t>
            </a:r>
          </a:p>
        </p:txBody>
      </p:sp>
      <p:sp>
        <p:nvSpPr>
          <p:cNvPr id="135" name="键入副标题"/>
          <p:cNvSpPr>
            <a:spLocks noGrp="1"/>
          </p:cNvSpPr>
          <p:nvPr>
            <p:ph type="body" sz="quarter" idx="21"/>
          </p:nvPr>
        </p:nvSpPr>
        <p:spPr>
          <a:xfrm>
            <a:off x="7467944" y="10797918"/>
            <a:ext cx="2822576" cy="854076"/>
          </a:xfrm>
          <a:prstGeom prst="rect">
            <a:avLst/>
          </a:prstGeom>
        </p:spPr>
        <p:txBody>
          <a:bodyPr wrap="none">
            <a:spAutoFit/>
          </a:bodyPr>
          <a:lstStyle>
            <a:lvl1pPr marL="0" indent="0" algn="ctr" defTabSz="825500">
              <a:spcBef>
                <a:spcPts val="0"/>
              </a:spcBef>
              <a:buSzTx/>
              <a:buNone/>
              <a:defRPr sz="4000" cap="all" spc="200">
                <a:solidFill>
                  <a:srgbClr val="53585F"/>
                </a:solidFill>
                <a:latin typeface="Helvetica"/>
                <a:ea typeface="Helvetica"/>
                <a:cs typeface="Helvetica"/>
                <a:sym typeface="Helvetica"/>
              </a:defRPr>
            </a:lvl1pPr>
          </a:lstStyle>
          <a:p>
            <a:r>
              <a:t>键入副标题</a:t>
            </a:r>
          </a:p>
        </p:txBody>
      </p:sp>
      <p:sp>
        <p:nvSpPr>
          <p:cNvPr id="136" name="为满足不同使用习惯的用户,推动本次的大象web改版的聊天窗口做了全屏自适设计了不同应和窗口化的可选择样式优化,设计了不同的色卡支持用户的换肤的需求。"/>
          <p:cNvSpPr>
            <a:spLocks noGrp="1"/>
          </p:cNvSpPr>
          <p:nvPr>
            <p:ph type="body" sz="quarter" idx="22"/>
          </p:nvPr>
        </p:nvSpPr>
        <p:spPr>
          <a:xfrm>
            <a:off x="7467944" y="11655853"/>
            <a:ext cx="15489139" cy="1311276"/>
          </a:xfrm>
          <a:prstGeom prst="rect">
            <a:avLst/>
          </a:prstGeom>
        </p:spPr>
        <p:txBody>
          <a:bodyPr anchor="t">
            <a:spAutoFit/>
          </a:bodyPr>
          <a:lstStyle>
            <a:lvl1pPr marL="0" indent="0" defTabSz="457200">
              <a:lnSpc>
                <a:spcPts val="8600"/>
              </a:lnSpc>
              <a:spcBef>
                <a:spcPts val="1200"/>
              </a:spcBef>
              <a:buSzTx/>
              <a:buNone/>
              <a:defRPr sz="3000">
                <a:solidFill>
                  <a:srgbClr val="53585F"/>
                </a:solidFill>
                <a:latin typeface="Lantinghei SC Extralight"/>
                <a:ea typeface="Lantinghei SC Extralight"/>
                <a:cs typeface="Lantinghei SC Extralight"/>
                <a:sym typeface="Lantinghei SC Extralight"/>
              </a:defRPr>
            </a:lvl1pPr>
          </a:lstStyle>
          <a:p>
            <a:r>
              <a:t>为满足不同使用习惯的用户,推动本次的大象web改版的聊天窗口做了全屏自适设计了不同应和窗口化的可选择样式优化,设计了不同的色卡支持用户的换肤的需求。 </a:t>
            </a:r>
          </a:p>
        </p:txBody>
      </p:sp>
      <p:sp>
        <p:nvSpPr>
          <p:cNvPr id="137" name="02"/>
          <p:cNvSpPr>
            <a:spLocks noGrp="1"/>
          </p:cNvSpPr>
          <p:nvPr>
            <p:ph type="body" sz="quarter" idx="23"/>
          </p:nvPr>
        </p:nvSpPr>
        <p:spPr>
          <a:xfrm>
            <a:off x="5791382" y="4830838"/>
            <a:ext cx="1510448" cy="1489076"/>
          </a:xfrm>
          <a:prstGeom prst="rect">
            <a:avLst/>
          </a:prstGeom>
        </p:spPr>
        <p:txBody>
          <a:bodyPr wrap="none">
            <a:spAutoFit/>
          </a:bodyPr>
          <a:lstStyle>
            <a:lvl1pPr marL="0" indent="0" algn="ctr" defTabSz="825500">
              <a:spcBef>
                <a:spcPts val="0"/>
              </a:spcBef>
              <a:buSzTx/>
              <a:buNone/>
              <a:defRPr sz="8800" cap="all" spc="440">
                <a:solidFill>
                  <a:srgbClr val="00CDC1"/>
                </a:solidFill>
                <a:latin typeface="Helvetica"/>
                <a:ea typeface="Helvetica"/>
                <a:cs typeface="Helvetica"/>
                <a:sym typeface="Helvetica"/>
              </a:defRPr>
            </a:lvl1pPr>
          </a:lstStyle>
          <a:p>
            <a:r>
              <a:t>02</a:t>
            </a:r>
          </a:p>
        </p:txBody>
      </p:sp>
      <p:sp>
        <p:nvSpPr>
          <p:cNvPr id="138" name="03"/>
          <p:cNvSpPr>
            <a:spLocks noGrp="1"/>
          </p:cNvSpPr>
          <p:nvPr>
            <p:ph type="body" sz="quarter" idx="24"/>
          </p:nvPr>
        </p:nvSpPr>
        <p:spPr>
          <a:xfrm>
            <a:off x="5791381" y="7723172"/>
            <a:ext cx="1510448" cy="1489076"/>
          </a:xfrm>
          <a:prstGeom prst="rect">
            <a:avLst/>
          </a:prstGeom>
        </p:spPr>
        <p:txBody>
          <a:bodyPr wrap="none">
            <a:spAutoFit/>
          </a:bodyPr>
          <a:lstStyle>
            <a:lvl1pPr marL="0" indent="0" algn="ctr" defTabSz="825500">
              <a:spcBef>
                <a:spcPts val="0"/>
              </a:spcBef>
              <a:buSzTx/>
              <a:buNone/>
              <a:defRPr sz="8800" cap="all" spc="440">
                <a:solidFill>
                  <a:srgbClr val="FF7040"/>
                </a:solidFill>
                <a:latin typeface="Helvetica"/>
                <a:ea typeface="Helvetica"/>
                <a:cs typeface="Helvetica"/>
                <a:sym typeface="Helvetica"/>
              </a:defRPr>
            </a:lvl1pPr>
          </a:lstStyle>
          <a:p>
            <a:r>
              <a:t>03</a:t>
            </a:r>
          </a:p>
        </p:txBody>
      </p:sp>
      <p:sp>
        <p:nvSpPr>
          <p:cNvPr id="139" name="01"/>
          <p:cNvSpPr>
            <a:spLocks noGrp="1"/>
          </p:cNvSpPr>
          <p:nvPr>
            <p:ph type="body" sz="quarter" idx="25"/>
          </p:nvPr>
        </p:nvSpPr>
        <p:spPr>
          <a:xfrm>
            <a:off x="5791381" y="1938503"/>
            <a:ext cx="1510448" cy="1489076"/>
          </a:xfrm>
          <a:prstGeom prst="rect">
            <a:avLst/>
          </a:prstGeom>
        </p:spPr>
        <p:txBody>
          <a:bodyPr wrap="none">
            <a:spAutoFit/>
          </a:bodyPr>
          <a:lstStyle>
            <a:lvl1pPr marL="0" indent="0" algn="ctr" defTabSz="825500">
              <a:spcBef>
                <a:spcPts val="0"/>
              </a:spcBef>
              <a:buSzTx/>
              <a:buNone/>
              <a:defRPr sz="8800" cap="all" spc="440">
                <a:solidFill>
                  <a:srgbClr val="FF7040"/>
                </a:solidFill>
                <a:latin typeface="Helvetica"/>
                <a:ea typeface="Helvetica"/>
                <a:cs typeface="Helvetica"/>
                <a:sym typeface="Helvetica"/>
              </a:defRPr>
            </a:lvl1pPr>
          </a:lstStyle>
          <a:p>
            <a:r>
              <a:t>01</a:t>
            </a:r>
          </a:p>
        </p:txBody>
      </p:sp>
      <p:sp>
        <p:nvSpPr>
          <p:cNvPr id="140" name="04"/>
          <p:cNvSpPr>
            <a:spLocks noGrp="1"/>
          </p:cNvSpPr>
          <p:nvPr>
            <p:ph type="body" sz="quarter" idx="26"/>
          </p:nvPr>
        </p:nvSpPr>
        <p:spPr>
          <a:xfrm>
            <a:off x="5791381" y="10615507"/>
            <a:ext cx="1510448" cy="1489076"/>
          </a:xfrm>
          <a:prstGeom prst="rect">
            <a:avLst/>
          </a:prstGeom>
        </p:spPr>
        <p:txBody>
          <a:bodyPr wrap="none">
            <a:spAutoFit/>
          </a:bodyPr>
          <a:lstStyle>
            <a:lvl1pPr marL="0" indent="0" algn="ctr" defTabSz="825500">
              <a:spcBef>
                <a:spcPts val="0"/>
              </a:spcBef>
              <a:buSzTx/>
              <a:buNone/>
              <a:defRPr sz="8800" cap="all" spc="440">
                <a:solidFill>
                  <a:srgbClr val="00CDC1"/>
                </a:solidFill>
                <a:latin typeface="Helvetica"/>
                <a:ea typeface="Helvetica"/>
                <a:cs typeface="Helvetica"/>
                <a:sym typeface="Helvetica"/>
              </a:defRPr>
            </a:lvl1pPr>
          </a:lstStyle>
          <a:p>
            <a:r>
              <a:t>04</a:t>
            </a:r>
          </a:p>
        </p:txBody>
      </p:sp>
      <p:sp>
        <p:nvSpPr>
          <p:cNvPr id="141" name="此处键入副标题内容"/>
          <p:cNvSpPr>
            <a:spLocks noGrp="1"/>
          </p:cNvSpPr>
          <p:nvPr>
            <p:ph type="body" sz="quarter" idx="27"/>
          </p:nvPr>
        </p:nvSpPr>
        <p:spPr>
          <a:xfrm>
            <a:off x="1341029" y="851053"/>
            <a:ext cx="3813176" cy="714376"/>
          </a:xfrm>
          <a:prstGeom prst="rect">
            <a:avLst/>
          </a:prstGeom>
        </p:spPr>
        <p:txBody>
          <a:bodyPr wrap="none" anchor="t">
            <a:spAutoFit/>
          </a:bodyPr>
          <a:lstStyle>
            <a:lvl1pPr marL="0" indent="0">
              <a:spcBef>
                <a:spcPts val="0"/>
              </a:spcBef>
              <a:buSzTx/>
              <a:buNone/>
              <a:defRPr sz="3200">
                <a:solidFill>
                  <a:srgbClr val="A6AAA9"/>
                </a:solidFill>
                <a:latin typeface="Helvetica"/>
                <a:ea typeface="Helvetica"/>
                <a:cs typeface="Helvetica"/>
                <a:sym typeface="Helvetica"/>
              </a:defRPr>
            </a:lvl1pPr>
          </a:lstStyle>
          <a:p>
            <a:r>
              <a:t>此处键入副标题内容</a:t>
            </a:r>
          </a:p>
        </p:txBody>
      </p:sp>
      <p:sp>
        <p:nvSpPr>
          <p:cNvPr id="142" name="标题位置"/>
          <p:cNvSpPr>
            <a:spLocks noGrp="1"/>
          </p:cNvSpPr>
          <p:nvPr>
            <p:ph type="body" sz="quarter" idx="28"/>
          </p:nvPr>
        </p:nvSpPr>
        <p:spPr>
          <a:xfrm>
            <a:off x="1329079" y="1396582"/>
            <a:ext cx="3000376" cy="1133476"/>
          </a:xfrm>
          <a:prstGeom prst="rect">
            <a:avLst/>
          </a:prstGeom>
        </p:spPr>
        <p:txBody>
          <a:bodyPr wrap="none" anchor="t">
            <a:spAutoFit/>
          </a:bodyPr>
          <a:lstStyle>
            <a:lvl1pPr marL="0" indent="0">
              <a:spcBef>
                <a:spcPts val="0"/>
              </a:spcBef>
              <a:buSzTx/>
              <a:buNone/>
              <a:defRPr sz="5600" b="1">
                <a:solidFill>
                  <a:srgbClr val="00CBBE"/>
                </a:solidFill>
                <a:latin typeface="Helvetica"/>
                <a:ea typeface="Helvetica"/>
                <a:cs typeface="Helvetica"/>
                <a:sym typeface="Helvetica"/>
              </a:defRPr>
            </a:lvl1pPr>
          </a:lstStyle>
          <a:p>
            <a:r>
              <a:t>标题位置</a:t>
            </a:r>
          </a:p>
        </p:txBody>
      </p:sp>
      <p:sp>
        <p:nvSpPr>
          <p:cNvPr id="143" name="矩形"/>
          <p:cNvSpPr>
            <a:spLocks noGrp="1"/>
          </p:cNvSpPr>
          <p:nvPr>
            <p:ph type="body" sz="quarter" idx="29"/>
          </p:nvPr>
        </p:nvSpPr>
        <p:spPr>
          <a:xfrm rot="5400000">
            <a:off x="414783" y="1615038"/>
            <a:ext cx="1274665" cy="75407"/>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144" name="矩形"/>
          <p:cNvSpPr>
            <a:spLocks noGrp="1"/>
          </p:cNvSpPr>
          <p:nvPr>
            <p:ph type="body" sz="quarter" idx="30"/>
          </p:nvPr>
        </p:nvSpPr>
        <p:spPr>
          <a:xfrm rot="5400000">
            <a:off x="735067" y="1289799"/>
            <a:ext cx="634098" cy="75407"/>
          </a:xfrm>
          <a:prstGeom prst="rect">
            <a:avLst/>
          </a:prstGeom>
          <a:solidFill>
            <a:srgbClr val="00CCBF"/>
          </a:solidFill>
        </p:spPr>
        <p:txBody>
          <a:bodyPr>
            <a:noAutofit/>
          </a:bodyPr>
          <a:lstStyle/>
          <a:p>
            <a:pPr marL="0" indent="0" algn="ctr">
              <a:spcBef>
                <a:spcPts val="0"/>
              </a:spcBef>
              <a:buSzTx/>
              <a:buNone/>
              <a:defRPr sz="3200">
                <a:solidFill>
                  <a:srgbClr val="DCDEE0"/>
                </a:solidFill>
              </a:defRPr>
            </a:pPr>
            <a:endParaRPr/>
          </a:p>
        </p:txBody>
      </p:sp>
      <p:sp>
        <p:nvSpPr>
          <p:cNvPr id="145"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3">
    <p:spTree>
      <p:nvGrpSpPr>
        <p:cNvPr id="1" name=""/>
        <p:cNvGrpSpPr/>
        <p:nvPr/>
      </p:nvGrpSpPr>
      <p:grpSpPr>
        <a:xfrm>
          <a:off x="0" y="0"/>
          <a:ext cx="0" cy="0"/>
          <a:chOff x="0" y="0"/>
          <a:chExt cx="0" cy="0"/>
        </a:xfrm>
      </p:grpSpPr>
      <p:sp>
        <p:nvSpPr>
          <p:cNvPr id="152" name="标题位置"/>
          <p:cNvSpPr>
            <a:spLocks noGrp="1"/>
          </p:cNvSpPr>
          <p:nvPr>
            <p:ph type="body" sz="quarter" idx="13"/>
          </p:nvPr>
        </p:nvSpPr>
        <p:spPr>
          <a:xfrm>
            <a:off x="948079" y="837782"/>
            <a:ext cx="3000376" cy="1133476"/>
          </a:xfrm>
          <a:prstGeom prst="rect">
            <a:avLst/>
          </a:prstGeom>
        </p:spPr>
        <p:txBody>
          <a:bodyPr wrap="none" anchor="t">
            <a:spAutoFit/>
          </a:bodyPr>
          <a:lstStyle>
            <a:lvl1pPr marL="0" indent="0">
              <a:spcBef>
                <a:spcPts val="0"/>
              </a:spcBef>
              <a:buSzTx/>
              <a:buNone/>
              <a:defRPr sz="5600" b="1">
                <a:solidFill>
                  <a:srgbClr val="00CDC0"/>
                </a:solidFill>
                <a:latin typeface="Helvetica"/>
                <a:ea typeface="Helvetica"/>
                <a:cs typeface="Helvetica"/>
                <a:sym typeface="Helvetica"/>
              </a:defRPr>
            </a:lvl1pPr>
          </a:lstStyle>
          <a:p>
            <a:r>
              <a:t>标题位置</a:t>
            </a:r>
          </a:p>
        </p:txBody>
      </p:sp>
      <p:sp>
        <p:nvSpPr>
          <p:cNvPr id="153" name="圆形"/>
          <p:cNvSpPr>
            <a:spLocks noGrp="1"/>
          </p:cNvSpPr>
          <p:nvPr>
            <p:ph type="body" sz="quarter" idx="14"/>
          </p:nvPr>
        </p:nvSpPr>
        <p:spPr>
          <a:xfrm>
            <a:off x="1010097" y="4447505"/>
            <a:ext cx="4830069" cy="4830069"/>
          </a:xfrm>
          <a:prstGeom prst="ellipse">
            <a:avLst/>
          </a:prstGeom>
          <a:solidFill>
            <a:srgbClr val="00CDC1"/>
          </a:solidFill>
        </p:spPr>
        <p:txBody>
          <a:bodyPr>
            <a:noAutofit/>
          </a:bodyPr>
          <a:lstStyle/>
          <a:p>
            <a:pPr marL="0" indent="0" algn="ctr">
              <a:spcBef>
                <a:spcPts val="0"/>
              </a:spcBef>
              <a:buSzTx/>
              <a:buNone/>
              <a:defRPr sz="3200">
                <a:solidFill>
                  <a:srgbClr val="ED4B34"/>
                </a:solidFill>
              </a:defRPr>
            </a:pPr>
            <a:endParaRPr/>
          </a:p>
        </p:txBody>
      </p:sp>
      <p:sp>
        <p:nvSpPr>
          <p:cNvPr id="154" name="圆形"/>
          <p:cNvSpPr>
            <a:spLocks noGrp="1"/>
          </p:cNvSpPr>
          <p:nvPr>
            <p:ph type="body" sz="quarter" idx="15"/>
          </p:nvPr>
        </p:nvSpPr>
        <p:spPr>
          <a:xfrm>
            <a:off x="6854921" y="4442966"/>
            <a:ext cx="4830069" cy="4830068"/>
          </a:xfrm>
          <a:prstGeom prst="ellipse">
            <a:avLst/>
          </a:prstGeom>
          <a:solidFill>
            <a:srgbClr val="FF7040"/>
          </a:solidFill>
        </p:spPr>
        <p:txBody>
          <a:bodyPr>
            <a:noAutofit/>
          </a:bodyPr>
          <a:lstStyle/>
          <a:p>
            <a:pPr marL="0" indent="0" algn="ctr">
              <a:spcBef>
                <a:spcPts val="0"/>
              </a:spcBef>
              <a:buSzTx/>
              <a:buNone/>
              <a:defRPr sz="3200">
                <a:solidFill>
                  <a:srgbClr val="FF7040"/>
                </a:solidFill>
              </a:defRPr>
            </a:pPr>
            <a:endParaRPr/>
          </a:p>
        </p:txBody>
      </p:sp>
      <p:sp>
        <p:nvSpPr>
          <p:cNvPr id="155" name="圆形"/>
          <p:cNvSpPr>
            <a:spLocks noGrp="1"/>
          </p:cNvSpPr>
          <p:nvPr>
            <p:ph type="body" sz="quarter" idx="16"/>
          </p:nvPr>
        </p:nvSpPr>
        <p:spPr>
          <a:xfrm>
            <a:off x="12702017" y="4426187"/>
            <a:ext cx="4825526" cy="4825527"/>
          </a:xfrm>
          <a:prstGeom prst="ellipse">
            <a:avLst/>
          </a:prstGeom>
          <a:solidFill>
            <a:srgbClr val="00CDC1"/>
          </a:solidFill>
        </p:spPr>
        <p:txBody>
          <a:bodyPr>
            <a:noAutofit/>
          </a:bodyPr>
          <a:lstStyle/>
          <a:p>
            <a:pPr marL="0" indent="0" algn="ctr">
              <a:spcBef>
                <a:spcPts val="0"/>
              </a:spcBef>
              <a:buSzTx/>
              <a:buNone/>
              <a:defRPr sz="3200">
                <a:solidFill>
                  <a:srgbClr val="FFFFFF"/>
                </a:solidFill>
              </a:defRPr>
            </a:pPr>
            <a:endParaRPr/>
          </a:p>
        </p:txBody>
      </p:sp>
      <p:sp>
        <p:nvSpPr>
          <p:cNvPr id="156" name="圆形"/>
          <p:cNvSpPr>
            <a:spLocks noGrp="1"/>
          </p:cNvSpPr>
          <p:nvPr>
            <p:ph type="body" sz="quarter" idx="17"/>
          </p:nvPr>
        </p:nvSpPr>
        <p:spPr>
          <a:xfrm>
            <a:off x="18545308" y="4431002"/>
            <a:ext cx="4828596" cy="4828597"/>
          </a:xfrm>
          <a:prstGeom prst="ellipse">
            <a:avLst/>
          </a:prstGeom>
          <a:solidFill>
            <a:srgbClr val="FF7040"/>
          </a:solidFill>
        </p:spPr>
        <p:txBody>
          <a:bodyPr>
            <a:noAutofit/>
          </a:bodyPr>
          <a:lstStyle/>
          <a:p>
            <a:pPr marL="0" indent="0" algn="ctr">
              <a:spcBef>
                <a:spcPts val="0"/>
              </a:spcBef>
              <a:buSzTx/>
              <a:buNone/>
              <a:defRPr sz="3200">
                <a:solidFill>
                  <a:srgbClr val="FF7040"/>
                </a:solidFill>
              </a:defRPr>
            </a:pPr>
            <a:endParaRPr/>
          </a:p>
        </p:txBody>
      </p:sp>
      <p:sp>
        <p:nvSpPr>
          <p:cNvPr id="157" name="以客户…"/>
          <p:cNvSpPr>
            <a:spLocks noGrp="1"/>
          </p:cNvSpPr>
          <p:nvPr>
            <p:ph type="body" sz="quarter" idx="18"/>
          </p:nvPr>
        </p:nvSpPr>
        <p:spPr>
          <a:xfrm>
            <a:off x="1973604" y="5618162"/>
            <a:ext cx="2903055" cy="2479676"/>
          </a:xfrm>
          <a:prstGeom prst="rect">
            <a:avLst/>
          </a:prstGeom>
        </p:spPr>
        <p:txBody>
          <a:bodyPr wrap="none">
            <a:spAutoFit/>
          </a:bodyPr>
          <a:lstStyle/>
          <a:p>
            <a:pPr marL="0" indent="0" algn="ctr">
              <a:spcBef>
                <a:spcPts val="0"/>
              </a:spcBef>
              <a:buSzTx/>
              <a:buNone/>
              <a:defRPr sz="6600">
                <a:solidFill>
                  <a:srgbClr val="FFFFFF"/>
                </a:solidFill>
                <a:latin typeface="Helvetica"/>
                <a:ea typeface="Helvetica"/>
                <a:cs typeface="Helvetica"/>
                <a:sym typeface="Helvetica"/>
              </a:defRPr>
            </a:pPr>
            <a:r>
              <a:t>以客户</a:t>
            </a:r>
          </a:p>
          <a:p>
            <a:pPr marL="0" indent="0" algn="ctr">
              <a:spcBef>
                <a:spcPts val="0"/>
              </a:spcBef>
              <a:buSzTx/>
              <a:buNone/>
              <a:defRPr sz="6600">
                <a:solidFill>
                  <a:srgbClr val="FFFFFF"/>
                </a:solidFill>
                <a:latin typeface="Helvetica"/>
                <a:ea typeface="Helvetica"/>
                <a:cs typeface="Helvetica"/>
                <a:sym typeface="Helvetica"/>
              </a:defRPr>
            </a:pPr>
            <a:r>
              <a:t>为中心</a:t>
            </a:r>
          </a:p>
        </p:txBody>
      </p:sp>
      <p:sp>
        <p:nvSpPr>
          <p:cNvPr id="158" name="正直诚信"/>
          <p:cNvSpPr>
            <a:spLocks noGrp="1"/>
          </p:cNvSpPr>
          <p:nvPr>
            <p:ph type="body" sz="quarter" idx="19"/>
          </p:nvPr>
        </p:nvSpPr>
        <p:spPr>
          <a:xfrm>
            <a:off x="7480513" y="6202362"/>
            <a:ext cx="3508376" cy="1311276"/>
          </a:xfrm>
          <a:prstGeom prst="rect">
            <a:avLst/>
          </a:prstGeom>
        </p:spPr>
        <p:txBody>
          <a:bodyPr wrap="none">
            <a:spAutoFit/>
          </a:bodyPr>
          <a:lstStyle>
            <a:lvl1pPr marL="0" indent="0" algn="ctr">
              <a:spcBef>
                <a:spcPts val="0"/>
              </a:spcBef>
              <a:buSzTx/>
              <a:buNone/>
              <a:defRPr sz="6600">
                <a:solidFill>
                  <a:srgbClr val="FFFFFF"/>
                </a:solidFill>
                <a:latin typeface="Helvetica"/>
                <a:ea typeface="Helvetica"/>
                <a:cs typeface="Helvetica"/>
                <a:sym typeface="Helvetica"/>
              </a:defRPr>
            </a:lvl1pPr>
          </a:lstStyle>
          <a:p>
            <a:r>
              <a:t>正直诚信</a:t>
            </a:r>
          </a:p>
        </p:txBody>
      </p:sp>
      <p:sp>
        <p:nvSpPr>
          <p:cNvPr id="159" name="合作共赢"/>
          <p:cNvSpPr>
            <a:spLocks noGrp="1"/>
          </p:cNvSpPr>
          <p:nvPr>
            <p:ph type="body" sz="quarter" idx="20"/>
          </p:nvPr>
        </p:nvSpPr>
        <p:spPr>
          <a:xfrm>
            <a:off x="13324569" y="6202362"/>
            <a:ext cx="3508376" cy="1311276"/>
          </a:xfrm>
          <a:prstGeom prst="rect">
            <a:avLst/>
          </a:prstGeom>
        </p:spPr>
        <p:txBody>
          <a:bodyPr wrap="none">
            <a:spAutoFit/>
          </a:bodyPr>
          <a:lstStyle>
            <a:lvl1pPr marL="0" indent="0" algn="ctr">
              <a:spcBef>
                <a:spcPts val="0"/>
              </a:spcBef>
              <a:buSzTx/>
              <a:buNone/>
              <a:defRPr sz="6600">
                <a:solidFill>
                  <a:srgbClr val="FFFFFF"/>
                </a:solidFill>
                <a:latin typeface="Helvetica"/>
                <a:ea typeface="Helvetica"/>
                <a:cs typeface="Helvetica"/>
                <a:sym typeface="Helvetica"/>
              </a:defRPr>
            </a:lvl1pPr>
          </a:lstStyle>
          <a:p>
            <a:r>
              <a:t>合作共赢</a:t>
            </a:r>
          </a:p>
        </p:txBody>
      </p:sp>
      <p:sp>
        <p:nvSpPr>
          <p:cNvPr id="160" name="追求卓越"/>
          <p:cNvSpPr>
            <a:spLocks noGrp="1"/>
          </p:cNvSpPr>
          <p:nvPr>
            <p:ph type="body" sz="quarter" idx="21"/>
          </p:nvPr>
        </p:nvSpPr>
        <p:spPr>
          <a:xfrm>
            <a:off x="19168626" y="6202362"/>
            <a:ext cx="3508376" cy="1311276"/>
          </a:xfrm>
          <a:prstGeom prst="rect">
            <a:avLst/>
          </a:prstGeom>
        </p:spPr>
        <p:txBody>
          <a:bodyPr wrap="none">
            <a:spAutoFit/>
          </a:bodyPr>
          <a:lstStyle>
            <a:lvl1pPr marL="0" indent="0" algn="ctr">
              <a:spcBef>
                <a:spcPts val="0"/>
              </a:spcBef>
              <a:buSzTx/>
              <a:buNone/>
              <a:defRPr sz="6600">
                <a:solidFill>
                  <a:srgbClr val="FFFFFF"/>
                </a:solidFill>
                <a:latin typeface="Helvetica"/>
                <a:ea typeface="Helvetica"/>
                <a:cs typeface="Helvetica"/>
                <a:sym typeface="Helvetica"/>
              </a:defRPr>
            </a:lvl1pPr>
          </a:lstStyle>
          <a:p>
            <a:r>
              <a:t>追求卓越</a:t>
            </a:r>
          </a:p>
        </p:txBody>
      </p:sp>
      <p:graphicFrame>
        <p:nvGraphicFramePr>
          <p:cNvPr id="161" name="二维柱形图"/>
          <p:cNvGraphicFramePr/>
          <p:nvPr/>
        </p:nvGraphicFramePr>
        <p:xfrm>
          <a:off x="1038224" y="13474282"/>
          <a:ext cx="7930032" cy="10292657"/>
        </p:xfrm>
        <a:graphic>
          <a:graphicData uri="http://schemas.openxmlformats.org/drawingml/2006/chart">
            <c:chart xmlns:c="http://schemas.openxmlformats.org/drawingml/2006/chart" xmlns:r="http://schemas.openxmlformats.org/officeDocument/2006/relationships" r:id="rId2"/>
          </a:graphicData>
        </a:graphic>
      </p:graphicFrame>
      <p:sp>
        <p:nvSpPr>
          <p:cNvPr id="162" name="矩形"/>
          <p:cNvSpPr>
            <a:spLocks noGrp="1"/>
          </p:cNvSpPr>
          <p:nvPr>
            <p:ph type="body" sz="quarter" idx="22"/>
          </p:nvPr>
        </p:nvSpPr>
        <p:spPr>
          <a:xfrm>
            <a:off x="-3295998" y="3618"/>
            <a:ext cx="15489140" cy="254298"/>
          </a:xfrm>
          <a:prstGeom prst="rect">
            <a:avLst/>
          </a:prstGeom>
          <a:solidFill>
            <a:srgbClr val="00CCBE"/>
          </a:solidFill>
        </p:spPr>
        <p:txBody>
          <a:bodyPr>
            <a:noAutofit/>
          </a:bodyPr>
          <a:lstStyle/>
          <a:p>
            <a:pPr marL="0" indent="0" algn="ctr">
              <a:spcBef>
                <a:spcPts val="0"/>
              </a:spcBef>
              <a:buSzTx/>
              <a:buNone/>
              <a:defRPr sz="3200">
                <a:solidFill>
                  <a:srgbClr val="FFFFFF"/>
                </a:solidFill>
              </a:defRPr>
            </a:pPr>
            <a:endParaRPr/>
          </a:p>
        </p:txBody>
      </p:sp>
      <p:sp>
        <p:nvSpPr>
          <p:cNvPr id="163" name="矩形"/>
          <p:cNvSpPr>
            <a:spLocks noGrp="1"/>
          </p:cNvSpPr>
          <p:nvPr>
            <p:ph type="body" sz="quarter" idx="23"/>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16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4">
    <p:spTree>
      <p:nvGrpSpPr>
        <p:cNvPr id="1" name=""/>
        <p:cNvGrpSpPr/>
        <p:nvPr/>
      </p:nvGrpSpPr>
      <p:grpSpPr>
        <a:xfrm>
          <a:off x="0" y="0"/>
          <a:ext cx="0" cy="0"/>
          <a:chOff x="0" y="0"/>
          <a:chExt cx="0" cy="0"/>
        </a:xfrm>
      </p:grpSpPr>
      <p:sp>
        <p:nvSpPr>
          <p:cNvPr id="171" name="圆形"/>
          <p:cNvSpPr>
            <a:spLocks noGrp="1"/>
          </p:cNvSpPr>
          <p:nvPr>
            <p:ph type="body" sz="quarter" idx="13"/>
          </p:nvPr>
        </p:nvSpPr>
        <p:spPr>
          <a:xfrm>
            <a:off x="5503596" y="3685256"/>
            <a:ext cx="6345486" cy="6345487"/>
          </a:xfrm>
          <a:prstGeom prst="ellipse">
            <a:avLst/>
          </a:prstGeom>
          <a:solidFill>
            <a:srgbClr val="00CDC0"/>
          </a:solidFill>
        </p:spPr>
        <p:txBody>
          <a:bodyPr>
            <a:noAutofit/>
          </a:bodyPr>
          <a:lstStyle/>
          <a:p>
            <a:pPr marL="0" indent="0" algn="ctr">
              <a:spcBef>
                <a:spcPts val="0"/>
              </a:spcBef>
              <a:buSzTx/>
              <a:buNone/>
              <a:defRPr sz="3200">
                <a:solidFill>
                  <a:srgbClr val="01CAB8"/>
                </a:solidFill>
              </a:defRPr>
            </a:pPr>
            <a:endParaRPr/>
          </a:p>
        </p:txBody>
      </p:sp>
      <p:sp>
        <p:nvSpPr>
          <p:cNvPr id="172" name="主标题"/>
          <p:cNvSpPr>
            <a:spLocks noGrp="1"/>
          </p:cNvSpPr>
          <p:nvPr>
            <p:ph type="body" sz="quarter" idx="14"/>
          </p:nvPr>
        </p:nvSpPr>
        <p:spPr>
          <a:xfrm>
            <a:off x="6693551" y="6062662"/>
            <a:ext cx="3965576" cy="1920876"/>
          </a:xfrm>
          <a:prstGeom prst="rect">
            <a:avLst/>
          </a:prstGeom>
        </p:spPr>
        <p:txBody>
          <a:bodyPr wrap="none" anchor="t">
            <a:spAutoFit/>
          </a:bodyPr>
          <a:lstStyle>
            <a:lvl1pPr marL="0" indent="0" algn="ctr">
              <a:lnSpc>
                <a:spcPct val="160000"/>
              </a:lnSpc>
              <a:spcBef>
                <a:spcPts val="0"/>
              </a:spcBef>
              <a:buSzTx/>
              <a:buNone/>
              <a:defRPr sz="10000">
                <a:solidFill>
                  <a:srgbClr val="FFFFFF"/>
                </a:solidFill>
                <a:latin typeface="Helvetica"/>
                <a:ea typeface="Helvetica"/>
                <a:cs typeface="Helvetica"/>
                <a:sym typeface="Helvetica"/>
              </a:defRPr>
            </a:lvl1pPr>
          </a:lstStyle>
          <a:p>
            <a:r>
              <a:t>主标题</a:t>
            </a:r>
          </a:p>
        </p:txBody>
      </p:sp>
      <p:sp>
        <p:nvSpPr>
          <p:cNvPr id="173" name="副标题一…"/>
          <p:cNvSpPr>
            <a:spLocks noGrp="1"/>
          </p:cNvSpPr>
          <p:nvPr>
            <p:ph type="body" sz="quarter" idx="15"/>
          </p:nvPr>
        </p:nvSpPr>
        <p:spPr>
          <a:xfrm>
            <a:off x="13591647" y="3799522"/>
            <a:ext cx="4501854" cy="6116956"/>
          </a:xfrm>
          <a:prstGeom prst="rect">
            <a:avLst/>
          </a:prstGeom>
        </p:spPr>
        <p:txBody>
          <a:bodyPr wrap="none">
            <a:spAutoFit/>
          </a:bodyPr>
          <a:lstStyle/>
          <a:p>
            <a:pPr marL="0" indent="0">
              <a:lnSpc>
                <a:spcPct val="160000"/>
              </a:lnSpc>
              <a:spcBef>
                <a:spcPts val="0"/>
              </a:spcBef>
              <a:buSzTx/>
              <a:buNone/>
              <a:defRPr sz="8000">
                <a:solidFill>
                  <a:srgbClr val="00CCBF"/>
                </a:solidFill>
                <a:latin typeface="Helvetica"/>
                <a:ea typeface="Helvetica"/>
                <a:cs typeface="Helvetica"/>
                <a:sym typeface="Helvetica"/>
              </a:defRPr>
            </a:pPr>
            <a:r>
              <a:t>副标题一</a:t>
            </a:r>
          </a:p>
          <a:p>
            <a:pPr marL="0" indent="0">
              <a:lnSpc>
                <a:spcPct val="160000"/>
              </a:lnSpc>
              <a:spcBef>
                <a:spcPts val="0"/>
              </a:spcBef>
              <a:buSzTx/>
              <a:buNone/>
              <a:defRPr sz="8000">
                <a:solidFill>
                  <a:srgbClr val="00CCBF"/>
                </a:solidFill>
                <a:latin typeface="Helvetica"/>
                <a:ea typeface="Helvetica"/>
                <a:cs typeface="Helvetica"/>
                <a:sym typeface="Helvetica"/>
              </a:defRPr>
            </a:pPr>
            <a:r>
              <a:t>副标题二</a:t>
            </a:r>
          </a:p>
          <a:p>
            <a:pPr marL="0" indent="0">
              <a:lnSpc>
                <a:spcPct val="160000"/>
              </a:lnSpc>
              <a:spcBef>
                <a:spcPts val="0"/>
              </a:spcBef>
              <a:buSzTx/>
              <a:buNone/>
              <a:defRPr sz="8000">
                <a:solidFill>
                  <a:srgbClr val="00CCBF"/>
                </a:solidFill>
                <a:latin typeface="Helvetica"/>
                <a:ea typeface="Helvetica"/>
                <a:cs typeface="Helvetica"/>
                <a:sym typeface="Helvetica"/>
              </a:defRPr>
            </a:pPr>
            <a:r>
              <a:t>副标题三</a:t>
            </a:r>
          </a:p>
        </p:txBody>
      </p:sp>
      <p:sp>
        <p:nvSpPr>
          <p:cNvPr id="174" name="此处键入副标题内容"/>
          <p:cNvSpPr>
            <a:spLocks noGrp="1"/>
          </p:cNvSpPr>
          <p:nvPr>
            <p:ph type="body" sz="quarter" idx="16"/>
          </p:nvPr>
        </p:nvSpPr>
        <p:spPr>
          <a:xfrm>
            <a:off x="1341029" y="851053"/>
            <a:ext cx="3813176" cy="714376"/>
          </a:xfrm>
          <a:prstGeom prst="rect">
            <a:avLst/>
          </a:prstGeom>
        </p:spPr>
        <p:txBody>
          <a:bodyPr wrap="none" anchor="t">
            <a:spAutoFit/>
          </a:bodyPr>
          <a:lstStyle>
            <a:lvl1pPr marL="0" indent="0">
              <a:spcBef>
                <a:spcPts val="0"/>
              </a:spcBef>
              <a:buSzTx/>
              <a:buNone/>
              <a:defRPr sz="3200">
                <a:solidFill>
                  <a:srgbClr val="A6AAA9"/>
                </a:solidFill>
                <a:latin typeface="Helvetica"/>
                <a:ea typeface="Helvetica"/>
                <a:cs typeface="Helvetica"/>
                <a:sym typeface="Helvetica"/>
              </a:defRPr>
            </a:lvl1pPr>
          </a:lstStyle>
          <a:p>
            <a:r>
              <a:t>此处键入副标题内容</a:t>
            </a:r>
          </a:p>
        </p:txBody>
      </p:sp>
      <p:sp>
        <p:nvSpPr>
          <p:cNvPr id="175" name="标题位置"/>
          <p:cNvSpPr>
            <a:spLocks noGrp="1"/>
          </p:cNvSpPr>
          <p:nvPr>
            <p:ph type="body" sz="quarter" idx="17"/>
          </p:nvPr>
        </p:nvSpPr>
        <p:spPr>
          <a:xfrm>
            <a:off x="1329079" y="1396582"/>
            <a:ext cx="3000376" cy="1133476"/>
          </a:xfrm>
          <a:prstGeom prst="rect">
            <a:avLst/>
          </a:prstGeom>
        </p:spPr>
        <p:txBody>
          <a:bodyPr wrap="none" anchor="t">
            <a:spAutoFit/>
          </a:bodyPr>
          <a:lstStyle>
            <a:lvl1pPr marL="0" indent="0">
              <a:spcBef>
                <a:spcPts val="0"/>
              </a:spcBef>
              <a:buSzTx/>
              <a:buNone/>
              <a:defRPr sz="5600" b="1">
                <a:solidFill>
                  <a:srgbClr val="00CCBF"/>
                </a:solidFill>
                <a:latin typeface="Helvetica"/>
                <a:ea typeface="Helvetica"/>
                <a:cs typeface="Helvetica"/>
                <a:sym typeface="Helvetica"/>
              </a:defRPr>
            </a:lvl1pPr>
          </a:lstStyle>
          <a:p>
            <a:r>
              <a:t>标题位置</a:t>
            </a:r>
          </a:p>
        </p:txBody>
      </p:sp>
      <p:sp>
        <p:nvSpPr>
          <p:cNvPr id="176" name="矩形"/>
          <p:cNvSpPr>
            <a:spLocks noGrp="1"/>
          </p:cNvSpPr>
          <p:nvPr>
            <p:ph type="body" sz="quarter" idx="18"/>
          </p:nvPr>
        </p:nvSpPr>
        <p:spPr>
          <a:xfrm>
            <a:off x="-3295998" y="3618"/>
            <a:ext cx="15489140" cy="254298"/>
          </a:xfrm>
          <a:prstGeom prst="rect">
            <a:avLst/>
          </a:prstGeom>
          <a:solidFill>
            <a:srgbClr val="00CDC0"/>
          </a:solidFill>
        </p:spPr>
        <p:txBody>
          <a:bodyPr>
            <a:noAutofit/>
          </a:bodyPr>
          <a:lstStyle/>
          <a:p>
            <a:pPr marL="0" indent="0" algn="ctr">
              <a:spcBef>
                <a:spcPts val="0"/>
              </a:spcBef>
              <a:buSzTx/>
              <a:buNone/>
              <a:defRPr sz="3200">
                <a:solidFill>
                  <a:srgbClr val="FFFFFF"/>
                </a:solidFill>
              </a:defRPr>
            </a:pPr>
            <a:endParaRPr/>
          </a:p>
        </p:txBody>
      </p:sp>
      <p:sp>
        <p:nvSpPr>
          <p:cNvPr id="177" name="矩形"/>
          <p:cNvSpPr>
            <a:spLocks noGrp="1"/>
          </p:cNvSpPr>
          <p:nvPr>
            <p:ph type="body" sz="quarter" idx="19"/>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178" name="矩形"/>
          <p:cNvSpPr>
            <a:spLocks noGrp="1"/>
          </p:cNvSpPr>
          <p:nvPr>
            <p:ph type="body" sz="quarter" idx="20"/>
          </p:nvPr>
        </p:nvSpPr>
        <p:spPr>
          <a:xfrm rot="5400000">
            <a:off x="414783" y="1615038"/>
            <a:ext cx="1274665" cy="75407"/>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179" name="矩形"/>
          <p:cNvSpPr>
            <a:spLocks noGrp="1"/>
          </p:cNvSpPr>
          <p:nvPr>
            <p:ph type="body" sz="quarter" idx="21"/>
          </p:nvPr>
        </p:nvSpPr>
        <p:spPr>
          <a:xfrm rot="5400000">
            <a:off x="735067" y="1289799"/>
            <a:ext cx="634098" cy="75407"/>
          </a:xfrm>
          <a:prstGeom prst="rect">
            <a:avLst/>
          </a:prstGeom>
          <a:solidFill>
            <a:srgbClr val="00CDC0"/>
          </a:solidFill>
        </p:spPr>
        <p:txBody>
          <a:bodyPr>
            <a:noAutofit/>
          </a:bodyPr>
          <a:lstStyle/>
          <a:p>
            <a:pPr marL="0" indent="0" algn="ctr">
              <a:spcBef>
                <a:spcPts val="0"/>
              </a:spcBef>
              <a:buSzTx/>
              <a:buNone/>
              <a:defRPr sz="3200">
                <a:solidFill>
                  <a:srgbClr val="DCDEE0"/>
                </a:solidFill>
              </a:defRPr>
            </a:pPr>
            <a:endParaRPr/>
          </a:p>
        </p:txBody>
      </p:sp>
      <p:sp>
        <p:nvSpPr>
          <p:cNvPr id="18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1">
    <p:spTree>
      <p:nvGrpSpPr>
        <p:cNvPr id="1" name=""/>
        <p:cNvGrpSpPr/>
        <p:nvPr/>
      </p:nvGrpSpPr>
      <p:grpSpPr>
        <a:xfrm>
          <a:off x="0" y="0"/>
          <a:ext cx="0" cy="0"/>
          <a:chOff x="0" y="0"/>
          <a:chExt cx="0" cy="0"/>
        </a:xfrm>
      </p:grpSpPr>
      <p:sp>
        <p:nvSpPr>
          <p:cNvPr id="187" name="矩形"/>
          <p:cNvSpPr>
            <a:spLocks noGrp="1"/>
          </p:cNvSpPr>
          <p:nvPr>
            <p:ph type="body" sz="quarter" idx="13"/>
          </p:nvPr>
        </p:nvSpPr>
        <p:spPr>
          <a:xfrm>
            <a:off x="9181646" y="5597847"/>
            <a:ext cx="6020708" cy="3862785"/>
          </a:xfrm>
          <a:prstGeom prst="rect">
            <a:avLst/>
          </a:prstGeom>
          <a:solidFill>
            <a:srgbClr val="F1F1F1"/>
          </a:solidFill>
        </p:spPr>
        <p:txBody>
          <a:bodyPr>
            <a:noAutofit/>
          </a:bodyPr>
          <a:lstStyle/>
          <a:p>
            <a:pPr marL="0" indent="0" algn="ctr">
              <a:spcBef>
                <a:spcPts val="0"/>
              </a:spcBef>
              <a:buSzTx/>
              <a:buNone/>
              <a:defRPr sz="3200">
                <a:solidFill>
                  <a:srgbClr val="FFFFFF"/>
                </a:solidFill>
              </a:defRPr>
            </a:pPr>
            <a:endParaRPr/>
          </a:p>
        </p:txBody>
      </p:sp>
      <p:sp>
        <p:nvSpPr>
          <p:cNvPr id="188" name="矩形"/>
          <p:cNvSpPr>
            <a:spLocks noGrp="1"/>
          </p:cNvSpPr>
          <p:nvPr>
            <p:ph type="body" sz="quarter" idx="14"/>
          </p:nvPr>
        </p:nvSpPr>
        <p:spPr>
          <a:xfrm>
            <a:off x="15874093" y="5597847"/>
            <a:ext cx="6020707" cy="3862785"/>
          </a:xfrm>
          <a:prstGeom prst="rect">
            <a:avLst/>
          </a:prstGeom>
          <a:solidFill>
            <a:srgbClr val="F1F1F1"/>
          </a:solidFill>
        </p:spPr>
        <p:txBody>
          <a:bodyPr>
            <a:noAutofit/>
          </a:bodyPr>
          <a:lstStyle/>
          <a:p>
            <a:pPr marL="0" indent="0" algn="ctr">
              <a:spcBef>
                <a:spcPts val="0"/>
              </a:spcBef>
              <a:buSzTx/>
              <a:buNone/>
              <a:defRPr sz="3200">
                <a:solidFill>
                  <a:srgbClr val="FFFFFF"/>
                </a:solidFill>
              </a:defRPr>
            </a:pPr>
            <a:endParaRPr/>
          </a:p>
        </p:txBody>
      </p:sp>
      <p:sp>
        <p:nvSpPr>
          <p:cNvPr id="189" name="此处键入主标题"/>
          <p:cNvSpPr>
            <a:spLocks noGrp="1"/>
          </p:cNvSpPr>
          <p:nvPr>
            <p:ph type="body" sz="quarter" idx="15"/>
          </p:nvPr>
        </p:nvSpPr>
        <p:spPr>
          <a:xfrm>
            <a:off x="6543381" y="1855772"/>
            <a:ext cx="11214711" cy="1805941"/>
          </a:xfrm>
          <a:prstGeom prst="rect">
            <a:avLst/>
          </a:prstGeom>
        </p:spPr>
        <p:txBody>
          <a:bodyPr wrap="none" lIns="45719" tIns="45719" rIns="45719" bIns="45719" anchor="t">
            <a:spAutoFit/>
          </a:bodyPr>
          <a:lstStyle>
            <a:lvl1pPr marL="0" indent="0" algn="ctr" defTabSz="1828433">
              <a:spcBef>
                <a:spcPts val="0"/>
              </a:spcBef>
              <a:buSzTx/>
              <a:buNone/>
              <a:defRPr sz="9600" b="1">
                <a:solidFill>
                  <a:srgbClr val="00CDBF"/>
                </a:solidFill>
                <a:uFill>
                  <a:solidFill>
                    <a:srgbClr val="000000"/>
                  </a:solidFill>
                </a:uFill>
                <a:latin typeface="Helvetica"/>
                <a:ea typeface="Helvetica"/>
                <a:cs typeface="Helvetica"/>
                <a:sym typeface="Helvetica"/>
              </a:defRPr>
            </a:lvl1pPr>
          </a:lstStyle>
          <a:p>
            <a:pPr>
              <a:defRPr sz="3600">
                <a:uFill>
                  <a:solidFill>
                    <a:srgbClr val="7F7F7F"/>
                  </a:solidFill>
                </a:uFill>
              </a:defRPr>
            </a:pPr>
            <a:r>
              <a:rPr sz="9600">
                <a:uFill>
                  <a:solidFill>
                    <a:srgbClr val="000000"/>
                  </a:solidFill>
                </a:uFill>
              </a:rPr>
              <a:t>此处键入主标题</a:t>
            </a:r>
          </a:p>
        </p:txBody>
      </p:sp>
      <p:sp>
        <p:nvSpPr>
          <p:cNvPr id="190" name="推动本次的大象改版的聊天窗口做了全屏自适应和窗口化的可选择样式优化。"/>
          <p:cNvSpPr>
            <a:spLocks noGrp="1"/>
          </p:cNvSpPr>
          <p:nvPr>
            <p:ph type="body" sz="quarter" idx="16"/>
          </p:nvPr>
        </p:nvSpPr>
        <p:spPr>
          <a:xfrm>
            <a:off x="3846822" y="3684408"/>
            <a:ext cx="16607806" cy="726441"/>
          </a:xfrm>
          <a:prstGeom prst="rect">
            <a:avLst/>
          </a:prstGeom>
        </p:spPr>
        <p:txBody>
          <a:bodyPr lIns="45719" tIns="45719" rIns="45719" bIns="45719" anchor="t">
            <a:spAutoFit/>
          </a:bodyPr>
          <a:lstStyle>
            <a:lvl1pPr marL="0" indent="0" algn="ctr" defTabSz="1828433">
              <a:lnSpc>
                <a:spcPct val="140000"/>
              </a:lnSpc>
              <a:spcBef>
                <a:spcPts val="0"/>
              </a:spcBef>
              <a:buSzTx/>
              <a:buNone/>
              <a:defRPr sz="3600">
                <a:solidFill>
                  <a:srgbClr val="7F7F7F"/>
                </a:solidFill>
                <a:uFill>
                  <a:solidFill>
                    <a:srgbClr val="7F7F7F"/>
                  </a:solidFill>
                </a:uFill>
                <a:latin typeface="Helvetica"/>
                <a:ea typeface="Helvetica"/>
                <a:cs typeface="Helvetica"/>
                <a:sym typeface="Helvetica"/>
              </a:defRPr>
            </a:lvl1pPr>
          </a:lstStyle>
          <a:p>
            <a:r>
              <a:t>推动本次的大象改版的聊天窗口做了全屏自适应和窗口化的可选择样式优化。</a:t>
            </a:r>
          </a:p>
        </p:txBody>
      </p:sp>
      <p:sp>
        <p:nvSpPr>
          <p:cNvPr id="191" name="副标题"/>
          <p:cNvSpPr>
            <a:spLocks noGrp="1"/>
          </p:cNvSpPr>
          <p:nvPr>
            <p:ph type="body" sz="quarter" idx="17"/>
          </p:nvPr>
        </p:nvSpPr>
        <p:spPr>
          <a:xfrm>
            <a:off x="4542610" y="9964218"/>
            <a:ext cx="1913891" cy="802641"/>
          </a:xfrm>
          <a:prstGeom prst="rect">
            <a:avLst/>
          </a:prstGeom>
        </p:spPr>
        <p:txBody>
          <a:bodyPr wrap="none" lIns="45719" tIns="45719" rIns="45719" bIns="45719" anchor="t">
            <a:spAutoFit/>
          </a:bodyPr>
          <a:lstStyle>
            <a:lvl1pPr marL="0" indent="0" algn="ctr" defTabSz="1828433">
              <a:spcBef>
                <a:spcPts val="0"/>
              </a:spcBef>
              <a:buSzTx/>
              <a:buNone/>
              <a:defRPr sz="4000" b="1" spc="750">
                <a:uFill>
                  <a:solidFill>
                    <a:srgbClr val="000000"/>
                  </a:solidFill>
                </a:uFill>
                <a:latin typeface="Helvetica"/>
                <a:ea typeface="Helvetica"/>
                <a:cs typeface="Helvetica"/>
                <a:sym typeface="Helvetica"/>
              </a:defRPr>
            </a:lvl1pPr>
          </a:lstStyle>
          <a:p>
            <a:pPr>
              <a:defRPr b="0" spc="0">
                <a:solidFill>
                  <a:srgbClr val="7F7F7F"/>
                </a:solidFill>
                <a:uFill>
                  <a:solidFill>
                    <a:srgbClr val="7F7F7F"/>
                  </a:solidFill>
                </a:uFill>
              </a:defRPr>
            </a:pPr>
            <a:r>
              <a:rPr b="1" spc="750">
                <a:solidFill>
                  <a:srgbClr val="000000"/>
                </a:solidFill>
                <a:uFill>
                  <a:solidFill>
                    <a:srgbClr val="000000"/>
                  </a:solidFill>
                </a:uFill>
              </a:rPr>
              <a:t>副标题</a:t>
            </a:r>
          </a:p>
        </p:txBody>
      </p:sp>
      <p:sp>
        <p:nvSpPr>
          <p:cNvPr id="192" name="聊天窗口做了全屏自适"/>
          <p:cNvSpPr>
            <a:spLocks noGrp="1"/>
          </p:cNvSpPr>
          <p:nvPr>
            <p:ph type="body" sz="quarter" idx="18"/>
          </p:nvPr>
        </p:nvSpPr>
        <p:spPr>
          <a:xfrm>
            <a:off x="2774077" y="10647629"/>
            <a:ext cx="5450948" cy="624841"/>
          </a:xfrm>
          <a:prstGeom prst="rect">
            <a:avLst/>
          </a:prstGeom>
        </p:spPr>
        <p:txBody>
          <a:bodyPr lIns="45719" tIns="45719" rIns="45719" bIns="45719" anchor="t">
            <a:spAutoFit/>
          </a:bodyPr>
          <a:lstStyle>
            <a:lvl1pPr marL="0" indent="0" algn="ctr" defTabSz="1828433">
              <a:lnSpc>
                <a:spcPct val="150000"/>
              </a:lnSpc>
              <a:spcBef>
                <a:spcPts val="0"/>
              </a:spcBef>
              <a:buSzTx/>
              <a:buNone/>
              <a:defRPr sz="3000">
                <a:solidFill>
                  <a:srgbClr val="7F7F7F"/>
                </a:solidFill>
                <a:uFill>
                  <a:solidFill>
                    <a:srgbClr val="7F7F7F"/>
                  </a:solidFill>
                </a:uFill>
                <a:latin typeface="Helvetica"/>
                <a:ea typeface="Helvetica"/>
                <a:cs typeface="Helvetica"/>
                <a:sym typeface="Helvetica"/>
              </a:defRPr>
            </a:lvl1pPr>
          </a:lstStyle>
          <a:p>
            <a:r>
              <a:t>聊天窗口做了全屏自适</a:t>
            </a:r>
          </a:p>
        </p:txBody>
      </p:sp>
      <p:sp>
        <p:nvSpPr>
          <p:cNvPr id="193" name="副标题"/>
          <p:cNvSpPr>
            <a:spLocks noGrp="1"/>
          </p:cNvSpPr>
          <p:nvPr>
            <p:ph type="body" sz="quarter" idx="19"/>
          </p:nvPr>
        </p:nvSpPr>
        <p:spPr>
          <a:xfrm>
            <a:off x="11282225" y="9964218"/>
            <a:ext cx="1913891" cy="802641"/>
          </a:xfrm>
          <a:prstGeom prst="rect">
            <a:avLst/>
          </a:prstGeom>
        </p:spPr>
        <p:txBody>
          <a:bodyPr wrap="none" lIns="45719" tIns="45719" rIns="45719" bIns="45719" anchor="t">
            <a:spAutoFit/>
          </a:bodyPr>
          <a:lstStyle>
            <a:lvl1pPr marL="0" indent="0" algn="ctr" defTabSz="1828433">
              <a:spcBef>
                <a:spcPts val="0"/>
              </a:spcBef>
              <a:buSzTx/>
              <a:buNone/>
              <a:defRPr sz="4000" b="1" spc="750">
                <a:uFill>
                  <a:solidFill>
                    <a:srgbClr val="000000"/>
                  </a:solidFill>
                </a:uFill>
                <a:latin typeface="Helvetica"/>
                <a:ea typeface="Helvetica"/>
                <a:cs typeface="Helvetica"/>
                <a:sym typeface="Helvetica"/>
              </a:defRPr>
            </a:lvl1pPr>
          </a:lstStyle>
          <a:p>
            <a:pPr>
              <a:defRPr b="0" spc="0">
                <a:solidFill>
                  <a:srgbClr val="7F7F7F"/>
                </a:solidFill>
                <a:uFill>
                  <a:solidFill>
                    <a:srgbClr val="7F7F7F"/>
                  </a:solidFill>
                </a:uFill>
              </a:defRPr>
            </a:pPr>
            <a:r>
              <a:rPr b="1" spc="750">
                <a:solidFill>
                  <a:srgbClr val="000000"/>
                </a:solidFill>
                <a:uFill>
                  <a:solidFill>
                    <a:srgbClr val="000000"/>
                  </a:solidFill>
                </a:uFill>
              </a:rPr>
              <a:t>副标题</a:t>
            </a:r>
          </a:p>
        </p:txBody>
      </p:sp>
      <p:sp>
        <p:nvSpPr>
          <p:cNvPr id="194" name="聊天窗口做了全屏自适"/>
          <p:cNvSpPr>
            <a:spLocks noGrp="1"/>
          </p:cNvSpPr>
          <p:nvPr>
            <p:ph type="body" sz="quarter" idx="20"/>
          </p:nvPr>
        </p:nvSpPr>
        <p:spPr>
          <a:xfrm>
            <a:off x="9686566" y="10647629"/>
            <a:ext cx="5105211" cy="624841"/>
          </a:xfrm>
          <a:prstGeom prst="rect">
            <a:avLst/>
          </a:prstGeom>
        </p:spPr>
        <p:txBody>
          <a:bodyPr lIns="45719" tIns="45719" rIns="45719" bIns="45719" anchor="t">
            <a:spAutoFit/>
          </a:bodyPr>
          <a:lstStyle>
            <a:lvl1pPr marL="0" indent="0" algn="ctr" defTabSz="1828433">
              <a:lnSpc>
                <a:spcPct val="150000"/>
              </a:lnSpc>
              <a:spcBef>
                <a:spcPts val="0"/>
              </a:spcBef>
              <a:buSzTx/>
              <a:buNone/>
              <a:defRPr sz="3000">
                <a:solidFill>
                  <a:srgbClr val="7F7F7F"/>
                </a:solidFill>
                <a:uFill>
                  <a:solidFill>
                    <a:srgbClr val="7F7F7F"/>
                  </a:solidFill>
                </a:uFill>
                <a:latin typeface="Helvetica"/>
                <a:ea typeface="Helvetica"/>
                <a:cs typeface="Helvetica"/>
                <a:sym typeface="Helvetica"/>
              </a:defRPr>
            </a:lvl1pPr>
          </a:lstStyle>
          <a:p>
            <a:r>
              <a:t>聊天窗口做了全屏自适</a:t>
            </a:r>
          </a:p>
        </p:txBody>
      </p:sp>
      <p:sp>
        <p:nvSpPr>
          <p:cNvPr id="195" name="副标题"/>
          <p:cNvSpPr>
            <a:spLocks noGrp="1"/>
          </p:cNvSpPr>
          <p:nvPr>
            <p:ph type="body" sz="quarter" idx="21"/>
          </p:nvPr>
        </p:nvSpPr>
        <p:spPr>
          <a:xfrm>
            <a:off x="17927500" y="9964218"/>
            <a:ext cx="1913891" cy="802641"/>
          </a:xfrm>
          <a:prstGeom prst="rect">
            <a:avLst/>
          </a:prstGeom>
        </p:spPr>
        <p:txBody>
          <a:bodyPr wrap="none" lIns="45719" tIns="45719" rIns="45719" bIns="45719" anchor="t">
            <a:spAutoFit/>
          </a:bodyPr>
          <a:lstStyle>
            <a:lvl1pPr marL="0" indent="0" algn="ctr" defTabSz="1828433">
              <a:spcBef>
                <a:spcPts val="0"/>
              </a:spcBef>
              <a:buSzTx/>
              <a:buNone/>
              <a:defRPr sz="4000" b="1" spc="750">
                <a:uFill>
                  <a:solidFill>
                    <a:srgbClr val="000000"/>
                  </a:solidFill>
                </a:uFill>
                <a:latin typeface="Helvetica"/>
                <a:ea typeface="Helvetica"/>
                <a:cs typeface="Helvetica"/>
                <a:sym typeface="Helvetica"/>
              </a:defRPr>
            </a:lvl1pPr>
          </a:lstStyle>
          <a:p>
            <a:pPr>
              <a:defRPr b="0" spc="0">
                <a:solidFill>
                  <a:srgbClr val="7F7F7F"/>
                </a:solidFill>
                <a:uFill>
                  <a:solidFill>
                    <a:srgbClr val="7F7F7F"/>
                  </a:solidFill>
                </a:uFill>
              </a:defRPr>
            </a:pPr>
            <a:r>
              <a:rPr b="1" spc="750">
                <a:solidFill>
                  <a:srgbClr val="000000"/>
                </a:solidFill>
                <a:uFill>
                  <a:solidFill>
                    <a:srgbClr val="000000"/>
                  </a:solidFill>
                </a:uFill>
              </a:rPr>
              <a:t>副标题</a:t>
            </a:r>
          </a:p>
        </p:txBody>
      </p:sp>
      <p:sp>
        <p:nvSpPr>
          <p:cNvPr id="196" name="聊天窗口做了全屏自适"/>
          <p:cNvSpPr>
            <a:spLocks noGrp="1"/>
          </p:cNvSpPr>
          <p:nvPr>
            <p:ph type="body" sz="quarter" idx="22"/>
          </p:nvPr>
        </p:nvSpPr>
        <p:spPr>
          <a:xfrm>
            <a:off x="16272816" y="10647629"/>
            <a:ext cx="5234989" cy="624841"/>
          </a:xfrm>
          <a:prstGeom prst="rect">
            <a:avLst/>
          </a:prstGeom>
        </p:spPr>
        <p:txBody>
          <a:bodyPr lIns="45719" tIns="45719" rIns="45719" bIns="45719" anchor="t">
            <a:spAutoFit/>
          </a:bodyPr>
          <a:lstStyle>
            <a:lvl1pPr marL="0" indent="0" algn="ctr" defTabSz="1828433">
              <a:lnSpc>
                <a:spcPct val="150000"/>
              </a:lnSpc>
              <a:spcBef>
                <a:spcPts val="0"/>
              </a:spcBef>
              <a:buSzTx/>
              <a:buNone/>
              <a:defRPr sz="3000">
                <a:solidFill>
                  <a:srgbClr val="7F7F7F"/>
                </a:solidFill>
                <a:uFill>
                  <a:solidFill>
                    <a:srgbClr val="7F7F7F"/>
                  </a:solidFill>
                </a:uFill>
                <a:latin typeface="Helvetica"/>
                <a:ea typeface="Helvetica"/>
                <a:cs typeface="Helvetica"/>
                <a:sym typeface="Helvetica"/>
              </a:defRPr>
            </a:lvl1pPr>
          </a:lstStyle>
          <a:p>
            <a:r>
              <a:t>聊天窗口做了全屏自适</a:t>
            </a:r>
          </a:p>
        </p:txBody>
      </p:sp>
      <p:sp>
        <p:nvSpPr>
          <p:cNvPr id="197" name="矩形"/>
          <p:cNvSpPr>
            <a:spLocks noGrp="1"/>
          </p:cNvSpPr>
          <p:nvPr>
            <p:ph type="body" sz="quarter" idx="23"/>
          </p:nvPr>
        </p:nvSpPr>
        <p:spPr>
          <a:xfrm>
            <a:off x="2489200" y="5597847"/>
            <a:ext cx="6020707" cy="3862785"/>
          </a:xfrm>
          <a:prstGeom prst="rect">
            <a:avLst/>
          </a:prstGeom>
          <a:solidFill>
            <a:srgbClr val="F1F1F1"/>
          </a:solidFill>
        </p:spPr>
        <p:txBody>
          <a:bodyPr>
            <a:noAutofit/>
          </a:bodyPr>
          <a:lstStyle/>
          <a:p>
            <a:pPr marL="0" indent="0" algn="ctr">
              <a:spcBef>
                <a:spcPts val="0"/>
              </a:spcBef>
              <a:buSzTx/>
              <a:buNone/>
              <a:defRPr sz="3200">
                <a:solidFill>
                  <a:srgbClr val="FFFFFF"/>
                </a:solidFill>
              </a:defRPr>
            </a:pPr>
            <a:endParaRPr/>
          </a:p>
        </p:txBody>
      </p:sp>
      <p:sp>
        <p:nvSpPr>
          <p:cNvPr id="198" name="矩形"/>
          <p:cNvSpPr>
            <a:spLocks noGrp="1"/>
          </p:cNvSpPr>
          <p:nvPr>
            <p:ph type="body" sz="quarter" idx="24"/>
          </p:nvPr>
        </p:nvSpPr>
        <p:spPr>
          <a:xfrm>
            <a:off x="-3295998" y="3618"/>
            <a:ext cx="15489140" cy="254298"/>
          </a:xfrm>
          <a:prstGeom prst="rect">
            <a:avLst/>
          </a:prstGeom>
          <a:solidFill>
            <a:srgbClr val="00CCBF"/>
          </a:solidFill>
        </p:spPr>
        <p:txBody>
          <a:bodyPr>
            <a:noAutofit/>
          </a:bodyPr>
          <a:lstStyle/>
          <a:p>
            <a:pPr marL="0" indent="0" algn="ctr">
              <a:spcBef>
                <a:spcPts val="0"/>
              </a:spcBef>
              <a:buSzTx/>
              <a:buNone/>
              <a:defRPr sz="3200">
                <a:solidFill>
                  <a:srgbClr val="FFFFFF"/>
                </a:solidFill>
              </a:defRPr>
            </a:pPr>
            <a:endParaRPr/>
          </a:p>
        </p:txBody>
      </p:sp>
      <p:sp>
        <p:nvSpPr>
          <p:cNvPr id="199" name="矩形"/>
          <p:cNvSpPr>
            <a:spLocks noGrp="1"/>
          </p:cNvSpPr>
          <p:nvPr>
            <p:ph type="body" sz="quarter" idx="25"/>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20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描述 拷贝 4">
    <p:spTree>
      <p:nvGrpSpPr>
        <p:cNvPr id="1" name=""/>
        <p:cNvGrpSpPr/>
        <p:nvPr/>
      </p:nvGrpSpPr>
      <p:grpSpPr>
        <a:xfrm>
          <a:off x="0" y="0"/>
          <a:ext cx="0" cy="0"/>
          <a:chOff x="0" y="0"/>
          <a:chExt cx="0" cy="0"/>
        </a:xfrm>
      </p:grpSpPr>
      <p:sp>
        <p:nvSpPr>
          <p:cNvPr id="207" name="标题输入Title"/>
          <p:cNvSpPr>
            <a:spLocks noGrp="1"/>
          </p:cNvSpPr>
          <p:nvPr>
            <p:ph type="body" sz="quarter" idx="13"/>
          </p:nvPr>
        </p:nvSpPr>
        <p:spPr>
          <a:xfrm>
            <a:off x="4259303" y="9621202"/>
            <a:ext cx="3128666" cy="721996"/>
          </a:xfrm>
          <a:prstGeom prst="rect">
            <a:avLst/>
          </a:prstGeom>
        </p:spPr>
        <p:txBody>
          <a:bodyPr wrap="none">
            <a:spAutoFit/>
          </a:bodyPr>
          <a:lstStyle>
            <a:lvl1pPr marL="0" indent="0" algn="ctr" defTabSz="1828433">
              <a:lnSpc>
                <a:spcPts val="4000"/>
              </a:lnSpc>
              <a:spcBef>
                <a:spcPts val="0"/>
              </a:spcBef>
              <a:buSzTx/>
              <a:buNone/>
              <a:defRPr sz="4000">
                <a:solidFill>
                  <a:srgbClr val="000000">
                    <a:alpha val="50000"/>
                  </a:srgbClr>
                </a:solidFill>
                <a:latin typeface="Helvetica"/>
                <a:ea typeface="Helvetica"/>
                <a:cs typeface="Helvetica"/>
                <a:sym typeface="Helvetica"/>
              </a:defRPr>
            </a:lvl1pPr>
          </a:lstStyle>
          <a:p>
            <a:r>
              <a:t>标题输入Title</a:t>
            </a:r>
          </a:p>
        </p:txBody>
      </p:sp>
      <p:sp>
        <p:nvSpPr>
          <p:cNvPr id="208" name="本次改版的聊天窗口做了全屏自适，应和窗口化的可选择样式优化输出。"/>
          <p:cNvSpPr>
            <a:spLocks noGrp="1"/>
          </p:cNvSpPr>
          <p:nvPr>
            <p:ph type="body" sz="quarter" idx="14"/>
          </p:nvPr>
        </p:nvSpPr>
        <p:spPr>
          <a:xfrm>
            <a:off x="3129454" y="10417926"/>
            <a:ext cx="5388364" cy="1543940"/>
          </a:xfrm>
          <a:prstGeom prst="rect">
            <a:avLst/>
          </a:prstGeom>
        </p:spPr>
        <p:txBody>
          <a:bodyPr>
            <a:spAutoFit/>
          </a:bodyPr>
          <a:lstStyle>
            <a:lvl1pPr marL="0" indent="0" algn="ctr" defTabSz="1828433">
              <a:lnSpc>
                <a:spcPts val="3600"/>
              </a:lnSpc>
              <a:spcBef>
                <a:spcPts val="0"/>
              </a:spcBef>
              <a:buSzTx/>
              <a:buNone/>
              <a:defRPr sz="2800">
                <a:solidFill>
                  <a:srgbClr val="000000">
                    <a:alpha val="50000"/>
                  </a:srgbClr>
                </a:solidFill>
                <a:latin typeface="Helvetica"/>
                <a:ea typeface="Helvetica"/>
                <a:cs typeface="Helvetica"/>
                <a:sym typeface="Helvetica"/>
              </a:defRPr>
            </a:lvl1pPr>
          </a:lstStyle>
          <a:p>
            <a:r>
              <a:t>本次改版的聊天窗口做了全屏自适，应和窗口化的可选择样式优化输出。</a:t>
            </a:r>
          </a:p>
        </p:txBody>
      </p:sp>
      <p:sp>
        <p:nvSpPr>
          <p:cNvPr id="209" name="圆形"/>
          <p:cNvSpPr>
            <a:spLocks noGrp="1"/>
          </p:cNvSpPr>
          <p:nvPr>
            <p:ph type="body" sz="quarter" idx="15"/>
          </p:nvPr>
        </p:nvSpPr>
        <p:spPr>
          <a:xfrm>
            <a:off x="9821078" y="4411977"/>
            <a:ext cx="4607314" cy="4608514"/>
          </a:xfrm>
          <a:prstGeom prst="ellipse">
            <a:avLst/>
          </a:prstGeom>
          <a:solidFill>
            <a:srgbClr val="00CDC0"/>
          </a:solidFill>
        </p:spPr>
        <p:txBody>
          <a:bodyPr lIns="45719" tIns="45719" rIns="45719" bIns="45719">
            <a:noAutofit/>
          </a:bodyPr>
          <a:lstStyle/>
          <a:p>
            <a:pPr marL="0" indent="0" algn="ctr" defTabSz="1828433">
              <a:spcBef>
                <a:spcPts val="0"/>
              </a:spcBef>
              <a:buSzTx/>
              <a:buNone/>
              <a:defRPr sz="2900">
                <a:solidFill>
                  <a:srgbClr val="01CAB8"/>
                </a:solidFill>
                <a:latin typeface="Helvetica"/>
                <a:ea typeface="Helvetica"/>
                <a:cs typeface="Helvetica"/>
                <a:sym typeface="Helvetica"/>
              </a:defRPr>
            </a:pPr>
            <a:endParaRPr/>
          </a:p>
        </p:txBody>
      </p:sp>
      <p:sp>
        <p:nvSpPr>
          <p:cNvPr id="210" name="圆形"/>
          <p:cNvSpPr>
            <a:spLocks noGrp="1"/>
          </p:cNvSpPr>
          <p:nvPr>
            <p:ph type="body" sz="quarter" idx="16"/>
          </p:nvPr>
        </p:nvSpPr>
        <p:spPr>
          <a:xfrm>
            <a:off x="4031800" y="4923932"/>
            <a:ext cx="3583672" cy="3584605"/>
          </a:xfrm>
          <a:prstGeom prst="ellipse">
            <a:avLst/>
          </a:prstGeom>
          <a:solidFill>
            <a:srgbClr val="FF7040"/>
          </a:solidFill>
        </p:spPr>
        <p:txBody>
          <a:bodyPr lIns="45719" tIns="45719" rIns="45719" bIns="45719">
            <a:noAutofit/>
          </a:bodyPr>
          <a:lstStyle/>
          <a:p>
            <a:pPr marL="0" indent="0" algn="ctr" defTabSz="1828433">
              <a:spcBef>
                <a:spcPts val="0"/>
              </a:spcBef>
              <a:buSzTx/>
              <a:buNone/>
              <a:defRPr sz="2900">
                <a:solidFill>
                  <a:srgbClr val="0ED5C8"/>
                </a:solidFill>
                <a:latin typeface="Helvetica"/>
                <a:ea typeface="Helvetica"/>
                <a:cs typeface="Helvetica"/>
                <a:sym typeface="Helvetica"/>
              </a:defRPr>
            </a:pPr>
            <a:endParaRPr/>
          </a:p>
        </p:txBody>
      </p:sp>
      <p:sp>
        <p:nvSpPr>
          <p:cNvPr id="211" name="圆形"/>
          <p:cNvSpPr>
            <a:spLocks noGrp="1"/>
          </p:cNvSpPr>
          <p:nvPr>
            <p:ph type="body" sz="quarter" idx="17"/>
          </p:nvPr>
        </p:nvSpPr>
        <p:spPr>
          <a:xfrm>
            <a:off x="16762181" y="4923932"/>
            <a:ext cx="3583673" cy="3584605"/>
          </a:xfrm>
          <a:prstGeom prst="ellipse">
            <a:avLst/>
          </a:prstGeom>
          <a:solidFill>
            <a:srgbClr val="FF7040"/>
          </a:solidFill>
        </p:spPr>
        <p:txBody>
          <a:bodyPr lIns="45719" tIns="45719" rIns="45719" bIns="45719">
            <a:noAutofit/>
          </a:bodyPr>
          <a:lstStyle/>
          <a:p>
            <a:pPr marL="0" indent="0" algn="ctr" defTabSz="1828433">
              <a:spcBef>
                <a:spcPts val="0"/>
              </a:spcBef>
              <a:buSzTx/>
              <a:buNone/>
              <a:defRPr sz="2900">
                <a:solidFill>
                  <a:srgbClr val="FFFFFF"/>
                </a:solidFill>
                <a:latin typeface="Helvetica"/>
                <a:ea typeface="Helvetica"/>
                <a:cs typeface="Helvetica"/>
                <a:sym typeface="Helvetica"/>
              </a:defRPr>
            </a:pPr>
            <a:endParaRPr/>
          </a:p>
        </p:txBody>
      </p:sp>
      <p:sp>
        <p:nvSpPr>
          <p:cNvPr id="212" name="标题输入Title"/>
          <p:cNvSpPr>
            <a:spLocks noGrp="1"/>
          </p:cNvSpPr>
          <p:nvPr>
            <p:ph type="body" sz="quarter" idx="18"/>
          </p:nvPr>
        </p:nvSpPr>
        <p:spPr>
          <a:xfrm>
            <a:off x="10560402" y="9621202"/>
            <a:ext cx="3128666" cy="721996"/>
          </a:xfrm>
          <a:prstGeom prst="rect">
            <a:avLst/>
          </a:prstGeom>
        </p:spPr>
        <p:txBody>
          <a:bodyPr wrap="none">
            <a:spAutoFit/>
          </a:bodyPr>
          <a:lstStyle>
            <a:lvl1pPr marL="0" indent="0" algn="ctr" defTabSz="1828433">
              <a:lnSpc>
                <a:spcPts val="4000"/>
              </a:lnSpc>
              <a:spcBef>
                <a:spcPts val="0"/>
              </a:spcBef>
              <a:buSzTx/>
              <a:buNone/>
              <a:defRPr sz="4000">
                <a:solidFill>
                  <a:srgbClr val="000000">
                    <a:alpha val="50000"/>
                  </a:srgbClr>
                </a:solidFill>
                <a:latin typeface="Helvetica"/>
                <a:ea typeface="Helvetica"/>
                <a:cs typeface="Helvetica"/>
                <a:sym typeface="Helvetica"/>
              </a:defRPr>
            </a:lvl1pPr>
          </a:lstStyle>
          <a:p>
            <a:r>
              <a:t>标题输入Title</a:t>
            </a:r>
          </a:p>
        </p:txBody>
      </p:sp>
      <p:sp>
        <p:nvSpPr>
          <p:cNvPr id="213" name="标题输入Title"/>
          <p:cNvSpPr>
            <a:spLocks noGrp="1"/>
          </p:cNvSpPr>
          <p:nvPr>
            <p:ph type="body" sz="quarter" idx="19"/>
          </p:nvPr>
        </p:nvSpPr>
        <p:spPr>
          <a:xfrm>
            <a:off x="16989685" y="9621202"/>
            <a:ext cx="3128666" cy="721996"/>
          </a:xfrm>
          <a:prstGeom prst="rect">
            <a:avLst/>
          </a:prstGeom>
        </p:spPr>
        <p:txBody>
          <a:bodyPr wrap="none">
            <a:spAutoFit/>
          </a:bodyPr>
          <a:lstStyle>
            <a:lvl1pPr marL="0" indent="0" algn="ctr" defTabSz="1828433">
              <a:lnSpc>
                <a:spcPts val="4000"/>
              </a:lnSpc>
              <a:spcBef>
                <a:spcPts val="0"/>
              </a:spcBef>
              <a:buSzTx/>
              <a:buNone/>
              <a:defRPr sz="4000">
                <a:solidFill>
                  <a:srgbClr val="000000">
                    <a:alpha val="50000"/>
                  </a:srgbClr>
                </a:solidFill>
                <a:latin typeface="Helvetica"/>
                <a:ea typeface="Helvetica"/>
                <a:cs typeface="Helvetica"/>
                <a:sym typeface="Helvetica"/>
              </a:defRPr>
            </a:lvl1pPr>
          </a:lstStyle>
          <a:p>
            <a:r>
              <a:t>标题输入Title</a:t>
            </a:r>
          </a:p>
        </p:txBody>
      </p:sp>
      <p:sp>
        <p:nvSpPr>
          <p:cNvPr id="214" name="本次改版的聊天窗口做了全屏自适，应和窗口化的可选择样式优化输出。"/>
          <p:cNvSpPr>
            <a:spLocks noGrp="1"/>
          </p:cNvSpPr>
          <p:nvPr>
            <p:ph type="body" sz="quarter" idx="20"/>
          </p:nvPr>
        </p:nvSpPr>
        <p:spPr>
          <a:xfrm>
            <a:off x="9430553" y="10417926"/>
            <a:ext cx="5388364" cy="1543940"/>
          </a:xfrm>
          <a:prstGeom prst="rect">
            <a:avLst/>
          </a:prstGeom>
        </p:spPr>
        <p:txBody>
          <a:bodyPr>
            <a:spAutoFit/>
          </a:bodyPr>
          <a:lstStyle>
            <a:lvl1pPr marL="0" indent="0" algn="ctr" defTabSz="1828433">
              <a:lnSpc>
                <a:spcPts val="3600"/>
              </a:lnSpc>
              <a:spcBef>
                <a:spcPts val="0"/>
              </a:spcBef>
              <a:buSzTx/>
              <a:buNone/>
              <a:defRPr sz="2800">
                <a:solidFill>
                  <a:srgbClr val="000000">
                    <a:alpha val="50000"/>
                  </a:srgbClr>
                </a:solidFill>
                <a:latin typeface="Helvetica"/>
                <a:ea typeface="Helvetica"/>
                <a:cs typeface="Helvetica"/>
                <a:sym typeface="Helvetica"/>
              </a:defRPr>
            </a:lvl1pPr>
          </a:lstStyle>
          <a:p>
            <a:r>
              <a:t>本次改版的聊天窗口做了全屏自适，应和窗口化的可选择样式优化输出。</a:t>
            </a:r>
          </a:p>
        </p:txBody>
      </p:sp>
      <p:sp>
        <p:nvSpPr>
          <p:cNvPr id="215" name="本次改版的聊天窗口做了全屏自适，应和窗口化的可选择样式优化输出。"/>
          <p:cNvSpPr>
            <a:spLocks noGrp="1"/>
          </p:cNvSpPr>
          <p:nvPr>
            <p:ph type="body" sz="quarter" idx="21"/>
          </p:nvPr>
        </p:nvSpPr>
        <p:spPr>
          <a:xfrm>
            <a:off x="15859836" y="10417926"/>
            <a:ext cx="5388363" cy="1543940"/>
          </a:xfrm>
          <a:prstGeom prst="rect">
            <a:avLst/>
          </a:prstGeom>
        </p:spPr>
        <p:txBody>
          <a:bodyPr>
            <a:spAutoFit/>
          </a:bodyPr>
          <a:lstStyle>
            <a:lvl1pPr marL="0" indent="0" algn="ctr" defTabSz="1828433">
              <a:lnSpc>
                <a:spcPts val="3600"/>
              </a:lnSpc>
              <a:spcBef>
                <a:spcPts val="0"/>
              </a:spcBef>
              <a:buSzTx/>
              <a:buNone/>
              <a:defRPr sz="2800">
                <a:solidFill>
                  <a:srgbClr val="000000">
                    <a:alpha val="50000"/>
                  </a:srgbClr>
                </a:solidFill>
                <a:latin typeface="Helvetica"/>
                <a:ea typeface="Helvetica"/>
                <a:cs typeface="Helvetica"/>
                <a:sym typeface="Helvetica"/>
              </a:defRPr>
            </a:lvl1pPr>
          </a:lstStyle>
          <a:p>
            <a:r>
              <a:t>本次改版的聊天窗口做了全屏自适，应和窗口化的可选择样式优化输出。</a:t>
            </a:r>
          </a:p>
        </p:txBody>
      </p:sp>
      <p:sp>
        <p:nvSpPr>
          <p:cNvPr id="216" name="此处输入主标题"/>
          <p:cNvSpPr>
            <a:spLocks noGrp="1"/>
          </p:cNvSpPr>
          <p:nvPr>
            <p:ph type="body" sz="quarter" idx="22"/>
          </p:nvPr>
        </p:nvSpPr>
        <p:spPr>
          <a:xfrm>
            <a:off x="8555039" y="1297677"/>
            <a:ext cx="7267576" cy="1565276"/>
          </a:xfrm>
          <a:prstGeom prst="rect">
            <a:avLst/>
          </a:prstGeom>
        </p:spPr>
        <p:txBody>
          <a:bodyPr wrap="none">
            <a:spAutoFit/>
          </a:bodyPr>
          <a:lstStyle>
            <a:lvl1pPr marL="0" indent="0" algn="ctr" defTabSz="1828433">
              <a:spcBef>
                <a:spcPts val="0"/>
              </a:spcBef>
              <a:buSzTx/>
              <a:buNone/>
              <a:defRPr sz="8000">
                <a:solidFill>
                  <a:srgbClr val="00CBBE"/>
                </a:solidFill>
                <a:latin typeface="Helvetica"/>
                <a:ea typeface="Helvetica"/>
                <a:cs typeface="Helvetica"/>
                <a:sym typeface="Helvetica"/>
              </a:defRPr>
            </a:lvl1pPr>
          </a:lstStyle>
          <a:p>
            <a:r>
              <a:t>此处输入主标题</a:t>
            </a:r>
          </a:p>
        </p:txBody>
      </p:sp>
      <p:sp>
        <p:nvSpPr>
          <p:cNvPr id="217" name="副标题内容位置"/>
          <p:cNvSpPr>
            <a:spLocks noGrp="1"/>
          </p:cNvSpPr>
          <p:nvPr>
            <p:ph type="body" sz="quarter" idx="23"/>
          </p:nvPr>
        </p:nvSpPr>
        <p:spPr>
          <a:xfrm>
            <a:off x="10336212" y="2855140"/>
            <a:ext cx="3711576" cy="854076"/>
          </a:xfrm>
          <a:prstGeom prst="rect">
            <a:avLst/>
          </a:prstGeom>
        </p:spPr>
        <p:txBody>
          <a:bodyPr wrap="none">
            <a:spAutoFit/>
          </a:bodyPr>
          <a:lstStyle>
            <a:lvl1pPr marL="0" indent="0" algn="ctr" defTabSz="1828433">
              <a:spcBef>
                <a:spcPts val="0"/>
              </a:spcBef>
              <a:buSzTx/>
              <a:buNone/>
              <a:defRPr sz="4000">
                <a:solidFill>
                  <a:srgbClr val="000000">
                    <a:alpha val="50000"/>
                  </a:srgbClr>
                </a:solidFill>
                <a:latin typeface="Helvetica"/>
                <a:ea typeface="Helvetica"/>
                <a:cs typeface="Helvetica"/>
                <a:sym typeface="Helvetica"/>
              </a:defRPr>
            </a:lvl1pPr>
          </a:lstStyle>
          <a:p>
            <a:r>
              <a:t>副标题内容位置</a:t>
            </a:r>
          </a:p>
        </p:txBody>
      </p:sp>
      <p:sp>
        <p:nvSpPr>
          <p:cNvPr id="218" name="矩形"/>
          <p:cNvSpPr>
            <a:spLocks noGrp="1"/>
          </p:cNvSpPr>
          <p:nvPr>
            <p:ph type="body" sz="quarter" idx="24"/>
          </p:nvPr>
        </p:nvSpPr>
        <p:spPr>
          <a:xfrm>
            <a:off x="-3295998" y="3618"/>
            <a:ext cx="15489140" cy="254298"/>
          </a:xfrm>
          <a:prstGeom prst="rect">
            <a:avLst/>
          </a:prstGeom>
          <a:solidFill>
            <a:srgbClr val="00CCBE"/>
          </a:solidFill>
        </p:spPr>
        <p:txBody>
          <a:bodyPr>
            <a:noAutofit/>
          </a:bodyPr>
          <a:lstStyle/>
          <a:p>
            <a:pPr marL="0" indent="0" algn="ctr">
              <a:spcBef>
                <a:spcPts val="0"/>
              </a:spcBef>
              <a:buSzTx/>
              <a:buNone/>
              <a:defRPr sz="3200">
                <a:solidFill>
                  <a:srgbClr val="FFFFFF"/>
                </a:solidFill>
              </a:defRPr>
            </a:pPr>
            <a:endParaRPr/>
          </a:p>
        </p:txBody>
      </p:sp>
      <p:sp>
        <p:nvSpPr>
          <p:cNvPr id="219" name="矩形"/>
          <p:cNvSpPr>
            <a:spLocks noGrp="1"/>
          </p:cNvSpPr>
          <p:nvPr>
            <p:ph type="body" sz="quarter" idx="25"/>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22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描述 拷贝 7">
    <p:spTree>
      <p:nvGrpSpPr>
        <p:cNvPr id="1" name=""/>
        <p:cNvGrpSpPr/>
        <p:nvPr/>
      </p:nvGrpSpPr>
      <p:grpSpPr>
        <a:xfrm>
          <a:off x="0" y="0"/>
          <a:ext cx="0" cy="0"/>
          <a:chOff x="0" y="0"/>
          <a:chExt cx="0" cy="0"/>
        </a:xfrm>
      </p:grpSpPr>
      <p:sp>
        <p:nvSpPr>
          <p:cNvPr id="227" name="圆形"/>
          <p:cNvSpPr>
            <a:spLocks noGrp="1"/>
          </p:cNvSpPr>
          <p:nvPr>
            <p:ph type="body" sz="quarter" idx="13"/>
          </p:nvPr>
        </p:nvSpPr>
        <p:spPr>
          <a:xfrm>
            <a:off x="8867272" y="4401498"/>
            <a:ext cx="6606459" cy="6608176"/>
          </a:xfrm>
          <a:prstGeom prst="ellipse">
            <a:avLst/>
          </a:prstGeom>
          <a:solidFill>
            <a:srgbClr val="FF8E2B">
              <a:alpha val="90000"/>
            </a:srgbClr>
          </a:solidFill>
        </p:spPr>
        <p:txBody>
          <a:bodyPr lIns="45719" tIns="45719" rIns="45719" bIns="45719">
            <a:noAutofit/>
          </a:bodyPr>
          <a:lstStyle/>
          <a:p>
            <a:pPr marL="0" indent="0" algn="ctr" defTabSz="1828433">
              <a:spcBef>
                <a:spcPts val="0"/>
              </a:spcBef>
              <a:buSzTx/>
              <a:buNone/>
              <a:defRPr sz="6400">
                <a:solidFill>
                  <a:srgbClr val="999999"/>
                </a:solidFill>
                <a:latin typeface="Helvetica"/>
                <a:ea typeface="Helvetica"/>
                <a:cs typeface="Helvetica"/>
                <a:sym typeface="Helvetica"/>
              </a:defRPr>
            </a:pPr>
            <a:endParaRPr/>
          </a:p>
        </p:txBody>
      </p:sp>
      <p:sp>
        <p:nvSpPr>
          <p:cNvPr id="228" name="圆形"/>
          <p:cNvSpPr>
            <a:spLocks noGrp="1"/>
          </p:cNvSpPr>
          <p:nvPr>
            <p:ph type="body" sz="quarter" idx="14"/>
          </p:nvPr>
        </p:nvSpPr>
        <p:spPr>
          <a:xfrm>
            <a:off x="3141435" y="4391282"/>
            <a:ext cx="6606459" cy="6608177"/>
          </a:xfrm>
          <a:prstGeom prst="ellipse">
            <a:avLst/>
          </a:prstGeom>
          <a:solidFill>
            <a:srgbClr val="00CBBE">
              <a:alpha val="90172"/>
            </a:srgbClr>
          </a:solidFill>
        </p:spPr>
        <p:txBody>
          <a:bodyPr lIns="45719" tIns="45719" rIns="45719" bIns="45719">
            <a:noAutofit/>
          </a:bodyPr>
          <a:lstStyle/>
          <a:p>
            <a:pPr marL="0" indent="0" algn="ctr" defTabSz="1828433">
              <a:spcBef>
                <a:spcPts val="0"/>
              </a:spcBef>
              <a:buSzTx/>
              <a:buNone/>
              <a:defRPr sz="6400">
                <a:solidFill>
                  <a:srgbClr val="0ED5C8"/>
                </a:solidFill>
                <a:latin typeface="Helvetica"/>
                <a:ea typeface="Helvetica"/>
                <a:cs typeface="Helvetica"/>
                <a:sym typeface="Helvetica"/>
              </a:defRPr>
            </a:pPr>
            <a:endParaRPr/>
          </a:p>
        </p:txBody>
      </p:sp>
      <p:sp>
        <p:nvSpPr>
          <p:cNvPr id="229" name="圆形"/>
          <p:cNvSpPr>
            <a:spLocks noGrp="1"/>
          </p:cNvSpPr>
          <p:nvPr>
            <p:ph type="body" sz="quarter" idx="15"/>
          </p:nvPr>
        </p:nvSpPr>
        <p:spPr>
          <a:xfrm>
            <a:off x="14636106" y="4391282"/>
            <a:ext cx="6606459" cy="6608177"/>
          </a:xfrm>
          <a:prstGeom prst="ellipse">
            <a:avLst/>
          </a:prstGeom>
          <a:solidFill>
            <a:srgbClr val="FF7040">
              <a:alpha val="90000"/>
            </a:srgbClr>
          </a:solidFill>
        </p:spPr>
        <p:txBody>
          <a:bodyPr lIns="45719" tIns="45719" rIns="45719" bIns="45719">
            <a:noAutofit/>
          </a:bodyPr>
          <a:lstStyle/>
          <a:p>
            <a:pPr marL="0" indent="0" algn="ctr" defTabSz="1828433">
              <a:spcBef>
                <a:spcPts val="0"/>
              </a:spcBef>
              <a:buSzTx/>
              <a:buNone/>
              <a:defRPr sz="6400">
                <a:solidFill>
                  <a:srgbClr val="999999"/>
                </a:solidFill>
                <a:latin typeface="Helvetica"/>
                <a:ea typeface="Helvetica"/>
                <a:cs typeface="Helvetica"/>
                <a:sym typeface="Helvetica"/>
              </a:defRPr>
            </a:pPr>
            <a:endParaRPr/>
          </a:p>
        </p:txBody>
      </p:sp>
      <p:sp>
        <p:nvSpPr>
          <p:cNvPr id="230" name="推动本次的大象改版的聊天窗口做了全屏自适应和窗口化的可选择样式优化,设计了不同的色卡支持用户推动本次的大。推动本次的大象改版的聊天窗口做了全屏自适 应和窗口化的可选择样式优化,设计了持用户的换肤的需求。"/>
          <p:cNvSpPr>
            <a:spLocks noGrp="1"/>
          </p:cNvSpPr>
          <p:nvPr>
            <p:ph type="body" sz="quarter" idx="16"/>
          </p:nvPr>
        </p:nvSpPr>
        <p:spPr>
          <a:xfrm>
            <a:off x="2151886" y="11473356"/>
            <a:ext cx="20080228" cy="1272541"/>
          </a:xfrm>
          <a:prstGeom prst="rect">
            <a:avLst/>
          </a:prstGeom>
        </p:spPr>
        <p:txBody>
          <a:bodyPr lIns="45719" tIns="45719" rIns="45719" bIns="45719" anchor="t">
            <a:spAutoFit/>
          </a:bodyPr>
          <a:lstStyle>
            <a:lvl1pPr marL="0" indent="0" algn="ctr" defTabSz="1828433">
              <a:lnSpc>
                <a:spcPts val="4600"/>
              </a:lnSpc>
              <a:spcBef>
                <a:spcPts val="0"/>
              </a:spcBef>
              <a:buSzTx/>
              <a:buNone/>
              <a:defRPr sz="3000">
                <a:solidFill>
                  <a:srgbClr val="000000">
                    <a:alpha val="50000"/>
                  </a:srgbClr>
                </a:solidFill>
                <a:latin typeface="Helvetica"/>
                <a:ea typeface="Helvetica"/>
                <a:cs typeface="Helvetica"/>
                <a:sym typeface="Helvetica"/>
              </a:defRPr>
            </a:lvl1pPr>
          </a:lstStyle>
          <a:p>
            <a:r>
              <a:t>推动本次的大象改版的聊天窗口做了全屏自适应和窗口化的可选择样式优化,设计了不同的色卡支持用户推动本次的大。推动本次的大象改版的聊天窗口做了全屏自适 应和窗口化的可选择样式优化,设计了持用户的换肤的需求。 </a:t>
            </a:r>
          </a:p>
        </p:txBody>
      </p:sp>
      <p:sp>
        <p:nvSpPr>
          <p:cNvPr id="231" name="推动本次的大象改版的聊天窗口做了全屏自适 应和窗口化的可选择样式优化"/>
          <p:cNvSpPr>
            <a:spLocks noGrp="1"/>
          </p:cNvSpPr>
          <p:nvPr>
            <p:ph type="body" sz="quarter" idx="17"/>
          </p:nvPr>
        </p:nvSpPr>
        <p:spPr>
          <a:xfrm>
            <a:off x="4266025" y="7538094"/>
            <a:ext cx="4271285" cy="1670305"/>
          </a:xfrm>
          <a:prstGeom prst="rect">
            <a:avLst/>
          </a:prstGeom>
        </p:spPr>
        <p:txBody>
          <a:bodyPr lIns="45719" tIns="45719" rIns="45719" bIns="45719" anchor="t">
            <a:spAutoFit/>
          </a:bodyPr>
          <a:lstStyle>
            <a:lvl1pPr marL="0" indent="0" algn="ctr" defTabSz="1828433">
              <a:lnSpc>
                <a:spcPts val="4100"/>
              </a:lnSpc>
              <a:spcBef>
                <a:spcPts val="0"/>
              </a:spcBef>
              <a:buSzTx/>
              <a:buNone/>
              <a:defRPr sz="2800">
                <a:solidFill>
                  <a:srgbClr val="FFFFFF"/>
                </a:solidFill>
                <a:uFill>
                  <a:solidFill>
                    <a:srgbClr val="7F7F7F"/>
                  </a:solidFill>
                </a:uFill>
                <a:latin typeface="Helvetica"/>
                <a:ea typeface="Helvetica"/>
                <a:cs typeface="Helvetica"/>
                <a:sym typeface="Helvetica"/>
              </a:defRPr>
            </a:lvl1pPr>
          </a:lstStyle>
          <a:p>
            <a:r>
              <a:t>推动本次的大象改版的聊天窗口做了全屏自适 应和窗口化的可选择样式优化</a:t>
            </a:r>
          </a:p>
        </p:txBody>
      </p:sp>
      <p:sp>
        <p:nvSpPr>
          <p:cNvPr id="232" name="中文标题"/>
          <p:cNvSpPr>
            <a:spLocks noGrp="1"/>
          </p:cNvSpPr>
          <p:nvPr>
            <p:ph type="body" sz="quarter" idx="18"/>
          </p:nvPr>
        </p:nvSpPr>
        <p:spPr>
          <a:xfrm>
            <a:off x="5307880" y="6688390"/>
            <a:ext cx="2187576" cy="854076"/>
          </a:xfrm>
          <a:prstGeom prst="rect">
            <a:avLst/>
          </a:prstGeom>
        </p:spPr>
        <p:txBody>
          <a:bodyPr wrap="none">
            <a:spAutoFit/>
          </a:bodyPr>
          <a:lstStyle>
            <a:lvl1pPr marL="0" indent="0" algn="ctr">
              <a:lnSpc>
                <a:spcPct val="120000"/>
              </a:lnSpc>
              <a:spcBef>
                <a:spcPts val="0"/>
              </a:spcBef>
              <a:buSzTx/>
              <a:buNone/>
              <a:defRPr sz="4000">
                <a:solidFill>
                  <a:srgbClr val="FFFFFF"/>
                </a:solidFill>
                <a:latin typeface="Helvetica"/>
                <a:ea typeface="Helvetica"/>
                <a:cs typeface="Helvetica"/>
                <a:sym typeface="Helvetica"/>
              </a:defRPr>
            </a:lvl1pPr>
          </a:lstStyle>
          <a:p>
            <a:r>
              <a:t>中文标题</a:t>
            </a:r>
          </a:p>
        </p:txBody>
      </p:sp>
      <p:sp>
        <p:nvSpPr>
          <p:cNvPr id="233" name="推动本次的大象改版的聊天窗口做了全屏自适 应和窗口化的可选择样式优化"/>
          <p:cNvSpPr>
            <a:spLocks noGrp="1"/>
          </p:cNvSpPr>
          <p:nvPr>
            <p:ph type="body" sz="quarter" idx="19"/>
          </p:nvPr>
        </p:nvSpPr>
        <p:spPr>
          <a:xfrm>
            <a:off x="10034859" y="7538094"/>
            <a:ext cx="4271285" cy="1670305"/>
          </a:xfrm>
          <a:prstGeom prst="rect">
            <a:avLst/>
          </a:prstGeom>
        </p:spPr>
        <p:txBody>
          <a:bodyPr lIns="45719" tIns="45719" rIns="45719" bIns="45719" anchor="t">
            <a:spAutoFit/>
          </a:bodyPr>
          <a:lstStyle>
            <a:lvl1pPr marL="0" indent="0" algn="ctr" defTabSz="1828433">
              <a:lnSpc>
                <a:spcPts val="4100"/>
              </a:lnSpc>
              <a:spcBef>
                <a:spcPts val="0"/>
              </a:spcBef>
              <a:buSzTx/>
              <a:buNone/>
              <a:defRPr sz="2800">
                <a:solidFill>
                  <a:srgbClr val="FFFFFF"/>
                </a:solidFill>
                <a:uFill>
                  <a:solidFill>
                    <a:srgbClr val="7F7F7F"/>
                  </a:solidFill>
                </a:uFill>
                <a:latin typeface="Helvetica"/>
                <a:ea typeface="Helvetica"/>
                <a:cs typeface="Helvetica"/>
                <a:sym typeface="Helvetica"/>
              </a:defRPr>
            </a:lvl1pPr>
          </a:lstStyle>
          <a:p>
            <a:r>
              <a:t>推动本次的大象改版的聊天窗口做了全屏自适 应和窗口化的可选择样式优化</a:t>
            </a:r>
          </a:p>
        </p:txBody>
      </p:sp>
      <p:sp>
        <p:nvSpPr>
          <p:cNvPr id="234" name="中文标题"/>
          <p:cNvSpPr>
            <a:spLocks noGrp="1"/>
          </p:cNvSpPr>
          <p:nvPr>
            <p:ph type="body" sz="quarter" idx="20"/>
          </p:nvPr>
        </p:nvSpPr>
        <p:spPr>
          <a:xfrm>
            <a:off x="11076713" y="6688390"/>
            <a:ext cx="2187576" cy="854076"/>
          </a:xfrm>
          <a:prstGeom prst="rect">
            <a:avLst/>
          </a:prstGeom>
        </p:spPr>
        <p:txBody>
          <a:bodyPr wrap="none">
            <a:spAutoFit/>
          </a:bodyPr>
          <a:lstStyle>
            <a:lvl1pPr marL="0" indent="0" algn="ctr">
              <a:lnSpc>
                <a:spcPct val="120000"/>
              </a:lnSpc>
              <a:spcBef>
                <a:spcPts val="0"/>
              </a:spcBef>
              <a:buSzTx/>
              <a:buNone/>
              <a:defRPr sz="4000">
                <a:solidFill>
                  <a:srgbClr val="FFFFFF"/>
                </a:solidFill>
                <a:latin typeface="Helvetica"/>
                <a:ea typeface="Helvetica"/>
                <a:cs typeface="Helvetica"/>
                <a:sym typeface="Helvetica"/>
              </a:defRPr>
            </a:lvl1pPr>
          </a:lstStyle>
          <a:p>
            <a:r>
              <a:t>中文标题</a:t>
            </a:r>
          </a:p>
        </p:txBody>
      </p:sp>
      <p:sp>
        <p:nvSpPr>
          <p:cNvPr id="235" name="推动本次的大象改版的聊天窗口做了全屏自适 应和窗口化的可选择样式优化"/>
          <p:cNvSpPr>
            <a:spLocks noGrp="1"/>
          </p:cNvSpPr>
          <p:nvPr>
            <p:ph type="body" sz="quarter" idx="21"/>
          </p:nvPr>
        </p:nvSpPr>
        <p:spPr>
          <a:xfrm>
            <a:off x="15803694" y="7538094"/>
            <a:ext cx="4271285" cy="1670305"/>
          </a:xfrm>
          <a:prstGeom prst="rect">
            <a:avLst/>
          </a:prstGeom>
        </p:spPr>
        <p:txBody>
          <a:bodyPr lIns="45719" tIns="45719" rIns="45719" bIns="45719" anchor="t">
            <a:spAutoFit/>
          </a:bodyPr>
          <a:lstStyle>
            <a:lvl1pPr marL="0" indent="0" algn="ctr" defTabSz="1828433">
              <a:lnSpc>
                <a:spcPts val="4100"/>
              </a:lnSpc>
              <a:spcBef>
                <a:spcPts val="0"/>
              </a:spcBef>
              <a:buSzTx/>
              <a:buNone/>
              <a:defRPr sz="2800">
                <a:solidFill>
                  <a:srgbClr val="FFFFFF"/>
                </a:solidFill>
                <a:uFill>
                  <a:solidFill>
                    <a:srgbClr val="7F7F7F"/>
                  </a:solidFill>
                </a:uFill>
                <a:latin typeface="Helvetica"/>
                <a:ea typeface="Helvetica"/>
                <a:cs typeface="Helvetica"/>
                <a:sym typeface="Helvetica"/>
              </a:defRPr>
            </a:lvl1pPr>
          </a:lstStyle>
          <a:p>
            <a:r>
              <a:t>推动本次的大象改版的聊天窗口做了全屏自适 应和窗口化的可选择样式优化</a:t>
            </a:r>
          </a:p>
        </p:txBody>
      </p:sp>
      <p:sp>
        <p:nvSpPr>
          <p:cNvPr id="236" name="中文标题"/>
          <p:cNvSpPr>
            <a:spLocks noGrp="1"/>
          </p:cNvSpPr>
          <p:nvPr>
            <p:ph type="body" sz="quarter" idx="22"/>
          </p:nvPr>
        </p:nvSpPr>
        <p:spPr>
          <a:xfrm>
            <a:off x="16845548" y="6688390"/>
            <a:ext cx="2187576" cy="854076"/>
          </a:xfrm>
          <a:prstGeom prst="rect">
            <a:avLst/>
          </a:prstGeom>
        </p:spPr>
        <p:txBody>
          <a:bodyPr wrap="none">
            <a:spAutoFit/>
          </a:bodyPr>
          <a:lstStyle>
            <a:lvl1pPr marL="0" indent="0" algn="ctr">
              <a:lnSpc>
                <a:spcPct val="120000"/>
              </a:lnSpc>
              <a:spcBef>
                <a:spcPts val="0"/>
              </a:spcBef>
              <a:buSzTx/>
              <a:buNone/>
              <a:defRPr sz="4000">
                <a:solidFill>
                  <a:srgbClr val="FFFFFF"/>
                </a:solidFill>
                <a:latin typeface="Helvetica"/>
                <a:ea typeface="Helvetica"/>
                <a:cs typeface="Helvetica"/>
                <a:sym typeface="Helvetica"/>
              </a:defRPr>
            </a:lvl1pPr>
          </a:lstStyle>
          <a:p>
            <a:r>
              <a:t>中文标题</a:t>
            </a:r>
          </a:p>
        </p:txBody>
      </p:sp>
      <p:sp>
        <p:nvSpPr>
          <p:cNvPr id="237" name="副标题内容位置"/>
          <p:cNvSpPr>
            <a:spLocks noGrp="1"/>
          </p:cNvSpPr>
          <p:nvPr>
            <p:ph type="body" sz="quarter" idx="23"/>
          </p:nvPr>
        </p:nvSpPr>
        <p:spPr>
          <a:xfrm>
            <a:off x="10336212" y="2842440"/>
            <a:ext cx="3711576" cy="854076"/>
          </a:xfrm>
          <a:prstGeom prst="rect">
            <a:avLst/>
          </a:prstGeom>
        </p:spPr>
        <p:txBody>
          <a:bodyPr wrap="none">
            <a:spAutoFit/>
          </a:bodyPr>
          <a:lstStyle>
            <a:lvl1pPr marL="0" indent="0" algn="ctr" defTabSz="1828433">
              <a:spcBef>
                <a:spcPts val="0"/>
              </a:spcBef>
              <a:buSzTx/>
              <a:buNone/>
              <a:defRPr sz="4000">
                <a:solidFill>
                  <a:srgbClr val="000000">
                    <a:alpha val="50000"/>
                  </a:srgbClr>
                </a:solidFill>
                <a:latin typeface="Helvetica"/>
                <a:ea typeface="Helvetica"/>
                <a:cs typeface="Helvetica"/>
                <a:sym typeface="Helvetica"/>
              </a:defRPr>
            </a:lvl1pPr>
          </a:lstStyle>
          <a:p>
            <a:r>
              <a:t>副标题内容位置</a:t>
            </a:r>
          </a:p>
        </p:txBody>
      </p:sp>
      <p:sp>
        <p:nvSpPr>
          <p:cNvPr id="238" name="此处输入主标题"/>
          <p:cNvSpPr>
            <a:spLocks noGrp="1"/>
          </p:cNvSpPr>
          <p:nvPr>
            <p:ph type="body" sz="quarter" idx="24"/>
          </p:nvPr>
        </p:nvSpPr>
        <p:spPr>
          <a:xfrm>
            <a:off x="8558212" y="1284977"/>
            <a:ext cx="7267576" cy="1565276"/>
          </a:xfrm>
          <a:prstGeom prst="rect">
            <a:avLst/>
          </a:prstGeom>
        </p:spPr>
        <p:txBody>
          <a:bodyPr wrap="none">
            <a:spAutoFit/>
          </a:bodyPr>
          <a:lstStyle>
            <a:lvl1pPr marL="0" indent="0" algn="ctr" defTabSz="1828433">
              <a:spcBef>
                <a:spcPts val="0"/>
              </a:spcBef>
              <a:buSzTx/>
              <a:buNone/>
              <a:defRPr sz="8000">
                <a:solidFill>
                  <a:srgbClr val="00CCBF"/>
                </a:solidFill>
                <a:latin typeface="Helvetica"/>
                <a:ea typeface="Helvetica"/>
                <a:cs typeface="Helvetica"/>
                <a:sym typeface="Helvetica"/>
              </a:defRPr>
            </a:lvl1pPr>
          </a:lstStyle>
          <a:p>
            <a:r>
              <a:t>此处输入主标题</a:t>
            </a:r>
          </a:p>
        </p:txBody>
      </p:sp>
      <p:sp>
        <p:nvSpPr>
          <p:cNvPr id="239" name="矩形"/>
          <p:cNvSpPr>
            <a:spLocks noGrp="1"/>
          </p:cNvSpPr>
          <p:nvPr>
            <p:ph type="body" sz="quarter" idx="25"/>
          </p:nvPr>
        </p:nvSpPr>
        <p:spPr>
          <a:xfrm>
            <a:off x="-3295998" y="3618"/>
            <a:ext cx="15489140" cy="254298"/>
          </a:xfrm>
          <a:prstGeom prst="rect">
            <a:avLst/>
          </a:prstGeom>
          <a:solidFill>
            <a:srgbClr val="00CCBE"/>
          </a:solidFill>
        </p:spPr>
        <p:txBody>
          <a:bodyPr>
            <a:noAutofit/>
          </a:bodyPr>
          <a:lstStyle/>
          <a:p>
            <a:pPr marL="0" indent="0" algn="ctr">
              <a:spcBef>
                <a:spcPts val="0"/>
              </a:spcBef>
              <a:buSzTx/>
              <a:buNone/>
              <a:defRPr sz="3200">
                <a:solidFill>
                  <a:srgbClr val="FFFFFF"/>
                </a:solidFill>
              </a:defRPr>
            </a:pPr>
            <a:endParaRPr/>
          </a:p>
        </p:txBody>
      </p:sp>
      <p:sp>
        <p:nvSpPr>
          <p:cNvPr id="240" name="矩形"/>
          <p:cNvSpPr>
            <a:spLocks noGrp="1"/>
          </p:cNvSpPr>
          <p:nvPr>
            <p:ph type="body" sz="quarter" idx="26"/>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241"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目录分解 拷贝 1">
    <p:spTree>
      <p:nvGrpSpPr>
        <p:cNvPr id="1" name=""/>
        <p:cNvGrpSpPr/>
        <p:nvPr/>
      </p:nvGrpSpPr>
      <p:grpSpPr>
        <a:xfrm>
          <a:off x="0" y="0"/>
          <a:ext cx="0" cy="0"/>
          <a:chOff x="0" y="0"/>
          <a:chExt cx="0" cy="0"/>
        </a:xfrm>
      </p:grpSpPr>
      <p:sp>
        <p:nvSpPr>
          <p:cNvPr id="248" name="矩形"/>
          <p:cNvSpPr>
            <a:spLocks noGrp="1"/>
          </p:cNvSpPr>
          <p:nvPr>
            <p:ph type="body" idx="13"/>
          </p:nvPr>
        </p:nvSpPr>
        <p:spPr>
          <a:xfrm>
            <a:off x="980" y="-2715"/>
            <a:ext cx="12197102" cy="13721430"/>
          </a:xfrm>
          <a:prstGeom prst="rect">
            <a:avLst/>
          </a:prstGeom>
          <a:solidFill>
            <a:srgbClr val="EEF0F2"/>
          </a:solidFill>
        </p:spPr>
        <p:txBody>
          <a:bodyPr>
            <a:noAutofit/>
          </a:bodyPr>
          <a:lstStyle/>
          <a:p>
            <a:pPr marL="0" indent="0" algn="ctr">
              <a:spcBef>
                <a:spcPts val="0"/>
              </a:spcBef>
              <a:buSzTx/>
              <a:buNone/>
              <a:defRPr sz="3200">
                <a:solidFill>
                  <a:srgbClr val="53585F"/>
                </a:solidFill>
              </a:defRPr>
            </a:pPr>
            <a:endParaRPr/>
          </a:p>
        </p:txBody>
      </p:sp>
      <p:sp>
        <p:nvSpPr>
          <p:cNvPr id="249" name="键入副标题"/>
          <p:cNvSpPr>
            <a:spLocks noGrp="1"/>
          </p:cNvSpPr>
          <p:nvPr>
            <p:ph type="body" sz="quarter" idx="14"/>
          </p:nvPr>
        </p:nvSpPr>
        <p:spPr>
          <a:xfrm>
            <a:off x="13836650" y="5569771"/>
            <a:ext cx="2555876" cy="777876"/>
          </a:xfrm>
          <a:prstGeom prst="rect">
            <a:avLst/>
          </a:prstGeom>
        </p:spPr>
        <p:txBody>
          <a:bodyPr wrap="none">
            <a:spAutoFit/>
          </a:bodyPr>
          <a:lstStyle>
            <a:lvl1pPr marL="0" indent="0" defTabSz="825500">
              <a:spcBef>
                <a:spcPts val="0"/>
              </a:spcBef>
              <a:buSzTx/>
              <a:buNone/>
              <a:defRPr sz="3600" b="1" cap="all" spc="180">
                <a:solidFill>
                  <a:srgbClr val="1C1D22"/>
                </a:solidFill>
                <a:latin typeface="Helvetica"/>
                <a:ea typeface="Helvetica"/>
                <a:cs typeface="Helvetica"/>
                <a:sym typeface="Helvetica"/>
              </a:defRPr>
            </a:lvl1pPr>
          </a:lstStyle>
          <a:p>
            <a:r>
              <a:t>键入副标题</a:t>
            </a:r>
          </a:p>
        </p:txBody>
      </p:sp>
      <p:sp>
        <p:nvSpPr>
          <p:cNvPr id="250" name="为满足不同使用习惯的用户…"/>
          <p:cNvSpPr>
            <a:spLocks noGrp="1"/>
          </p:cNvSpPr>
          <p:nvPr>
            <p:ph type="body" sz="quarter" idx="15"/>
          </p:nvPr>
        </p:nvSpPr>
        <p:spPr>
          <a:xfrm>
            <a:off x="13860802" y="6311944"/>
            <a:ext cx="4209554" cy="1209676"/>
          </a:xfrm>
          <a:prstGeom prst="rect">
            <a:avLst/>
          </a:prstGeom>
        </p:spPr>
        <p:txBody>
          <a:bodyPr wrap="none">
            <a:spAutoFit/>
          </a:bodyPr>
          <a:lstStyle/>
          <a:p>
            <a:pPr marL="0" indent="0" algn="just" defTabSz="457200">
              <a:lnSpc>
                <a:spcPts val="5900"/>
              </a:lnSpc>
              <a:spcBef>
                <a:spcPts val="1200"/>
              </a:spcBef>
              <a:buSzTx/>
              <a:buNone/>
              <a:defRPr sz="2600">
                <a:solidFill>
                  <a:srgbClr val="53585F"/>
                </a:solidFill>
                <a:latin typeface="Lantinghei SC Extralight"/>
                <a:ea typeface="Lantinghei SC Extralight"/>
                <a:cs typeface="Lantinghei SC Extralight"/>
                <a:sym typeface="Lantinghei SC Extralight"/>
              </a:defRPr>
            </a:pPr>
            <a:r>
              <a:t>为满足不同使用习惯的用户</a:t>
            </a:r>
          </a:p>
          <a:p>
            <a:pPr marL="0" indent="0" algn="just" defTabSz="457200">
              <a:lnSpc>
                <a:spcPts val="5900"/>
              </a:lnSpc>
              <a:spcBef>
                <a:spcPts val="1200"/>
              </a:spcBef>
              <a:buSzTx/>
              <a:buNone/>
              <a:defRPr sz="2600">
                <a:solidFill>
                  <a:srgbClr val="53585F"/>
                </a:solidFill>
                <a:latin typeface="Lantinghei SC Extralight"/>
                <a:ea typeface="Lantinghei SC Extralight"/>
                <a:cs typeface="Lantinghei SC Extralight"/>
                <a:sym typeface="Lantinghei SC Extralight"/>
              </a:defRPr>
            </a:pPr>
            <a:r>
              <a:t>推动本次的大象web改版。</a:t>
            </a:r>
          </a:p>
        </p:txBody>
      </p:sp>
      <p:sp>
        <p:nvSpPr>
          <p:cNvPr id="251" name="键入副标题"/>
          <p:cNvSpPr>
            <a:spLocks noGrp="1"/>
          </p:cNvSpPr>
          <p:nvPr>
            <p:ph type="body" sz="quarter" idx="16"/>
          </p:nvPr>
        </p:nvSpPr>
        <p:spPr>
          <a:xfrm>
            <a:off x="19179996" y="5569771"/>
            <a:ext cx="2555876" cy="777876"/>
          </a:xfrm>
          <a:prstGeom prst="rect">
            <a:avLst/>
          </a:prstGeom>
        </p:spPr>
        <p:txBody>
          <a:bodyPr wrap="none">
            <a:spAutoFit/>
          </a:bodyPr>
          <a:lstStyle>
            <a:lvl1pPr marL="0" indent="0" defTabSz="825500">
              <a:spcBef>
                <a:spcPts val="0"/>
              </a:spcBef>
              <a:buSzTx/>
              <a:buNone/>
              <a:defRPr sz="3600" b="1" cap="all" spc="180">
                <a:solidFill>
                  <a:srgbClr val="1C1D22"/>
                </a:solidFill>
                <a:latin typeface="Helvetica"/>
                <a:ea typeface="Helvetica"/>
                <a:cs typeface="Helvetica"/>
                <a:sym typeface="Helvetica"/>
              </a:defRPr>
            </a:lvl1pPr>
          </a:lstStyle>
          <a:p>
            <a:r>
              <a:t>键入副标题</a:t>
            </a:r>
          </a:p>
        </p:txBody>
      </p:sp>
      <p:sp>
        <p:nvSpPr>
          <p:cNvPr id="252" name="为满足不同使用习惯的用户…"/>
          <p:cNvSpPr>
            <a:spLocks noGrp="1"/>
          </p:cNvSpPr>
          <p:nvPr>
            <p:ph type="body" sz="quarter" idx="17"/>
          </p:nvPr>
        </p:nvSpPr>
        <p:spPr>
          <a:xfrm>
            <a:off x="19204148" y="6311944"/>
            <a:ext cx="4209555" cy="1209676"/>
          </a:xfrm>
          <a:prstGeom prst="rect">
            <a:avLst/>
          </a:prstGeom>
        </p:spPr>
        <p:txBody>
          <a:bodyPr wrap="none">
            <a:spAutoFit/>
          </a:bodyPr>
          <a:lstStyle/>
          <a:p>
            <a:pPr marL="0" indent="0" algn="just" defTabSz="457200">
              <a:lnSpc>
                <a:spcPts val="5900"/>
              </a:lnSpc>
              <a:spcBef>
                <a:spcPts val="1200"/>
              </a:spcBef>
              <a:buSzTx/>
              <a:buNone/>
              <a:defRPr sz="2600">
                <a:solidFill>
                  <a:srgbClr val="53585F"/>
                </a:solidFill>
                <a:latin typeface="Lantinghei SC Extralight"/>
                <a:ea typeface="Lantinghei SC Extralight"/>
                <a:cs typeface="Lantinghei SC Extralight"/>
                <a:sym typeface="Lantinghei SC Extralight"/>
              </a:defRPr>
            </a:pPr>
            <a:r>
              <a:t>为满足不同使用习惯的用户</a:t>
            </a:r>
          </a:p>
          <a:p>
            <a:pPr marL="0" indent="0" algn="just" defTabSz="457200">
              <a:lnSpc>
                <a:spcPts val="5900"/>
              </a:lnSpc>
              <a:spcBef>
                <a:spcPts val="1200"/>
              </a:spcBef>
              <a:buSzTx/>
              <a:buNone/>
              <a:defRPr sz="2600">
                <a:solidFill>
                  <a:srgbClr val="53585F"/>
                </a:solidFill>
                <a:latin typeface="Lantinghei SC Extralight"/>
                <a:ea typeface="Lantinghei SC Extralight"/>
                <a:cs typeface="Lantinghei SC Extralight"/>
                <a:sym typeface="Lantinghei SC Extralight"/>
              </a:defRPr>
            </a:pPr>
            <a:r>
              <a:t>推动本次的大象web改版。</a:t>
            </a:r>
          </a:p>
        </p:txBody>
      </p:sp>
      <p:sp>
        <p:nvSpPr>
          <p:cNvPr id="253" name="键入副标题"/>
          <p:cNvSpPr>
            <a:spLocks noGrp="1"/>
          </p:cNvSpPr>
          <p:nvPr>
            <p:ph type="body" sz="quarter" idx="18"/>
          </p:nvPr>
        </p:nvSpPr>
        <p:spPr>
          <a:xfrm>
            <a:off x="13836650" y="9303571"/>
            <a:ext cx="2555876" cy="777876"/>
          </a:xfrm>
          <a:prstGeom prst="rect">
            <a:avLst/>
          </a:prstGeom>
        </p:spPr>
        <p:txBody>
          <a:bodyPr wrap="none">
            <a:spAutoFit/>
          </a:bodyPr>
          <a:lstStyle>
            <a:lvl1pPr marL="0" indent="0" defTabSz="825500">
              <a:spcBef>
                <a:spcPts val="0"/>
              </a:spcBef>
              <a:buSzTx/>
              <a:buNone/>
              <a:defRPr sz="3600" b="1" cap="all" spc="180">
                <a:solidFill>
                  <a:srgbClr val="1C1D22"/>
                </a:solidFill>
                <a:latin typeface="Helvetica"/>
                <a:ea typeface="Helvetica"/>
                <a:cs typeface="Helvetica"/>
                <a:sym typeface="Helvetica"/>
              </a:defRPr>
            </a:lvl1pPr>
          </a:lstStyle>
          <a:p>
            <a:r>
              <a:t>键入副标题</a:t>
            </a:r>
          </a:p>
        </p:txBody>
      </p:sp>
      <p:sp>
        <p:nvSpPr>
          <p:cNvPr id="254" name="为满足不同使用习惯的用户…"/>
          <p:cNvSpPr>
            <a:spLocks noGrp="1"/>
          </p:cNvSpPr>
          <p:nvPr>
            <p:ph type="body" sz="quarter" idx="19"/>
          </p:nvPr>
        </p:nvSpPr>
        <p:spPr>
          <a:xfrm>
            <a:off x="13860802" y="10045744"/>
            <a:ext cx="4209554" cy="1209676"/>
          </a:xfrm>
          <a:prstGeom prst="rect">
            <a:avLst/>
          </a:prstGeom>
        </p:spPr>
        <p:txBody>
          <a:bodyPr wrap="none">
            <a:spAutoFit/>
          </a:bodyPr>
          <a:lstStyle/>
          <a:p>
            <a:pPr marL="0" indent="0" algn="just" defTabSz="457200">
              <a:lnSpc>
                <a:spcPts val="5900"/>
              </a:lnSpc>
              <a:spcBef>
                <a:spcPts val="1200"/>
              </a:spcBef>
              <a:buSzTx/>
              <a:buNone/>
              <a:defRPr sz="2600">
                <a:solidFill>
                  <a:srgbClr val="53585F"/>
                </a:solidFill>
                <a:latin typeface="Lantinghei SC Extralight"/>
                <a:ea typeface="Lantinghei SC Extralight"/>
                <a:cs typeface="Lantinghei SC Extralight"/>
                <a:sym typeface="Lantinghei SC Extralight"/>
              </a:defRPr>
            </a:pPr>
            <a:r>
              <a:t>为满足不同使用习惯的用户</a:t>
            </a:r>
          </a:p>
          <a:p>
            <a:pPr marL="0" indent="0" algn="just" defTabSz="457200">
              <a:lnSpc>
                <a:spcPts val="5900"/>
              </a:lnSpc>
              <a:spcBef>
                <a:spcPts val="1200"/>
              </a:spcBef>
              <a:buSzTx/>
              <a:buNone/>
              <a:defRPr sz="2600">
                <a:solidFill>
                  <a:srgbClr val="53585F"/>
                </a:solidFill>
                <a:latin typeface="Lantinghei SC Extralight"/>
                <a:ea typeface="Lantinghei SC Extralight"/>
                <a:cs typeface="Lantinghei SC Extralight"/>
                <a:sym typeface="Lantinghei SC Extralight"/>
              </a:defRPr>
            </a:pPr>
            <a:r>
              <a:t>推动本次的大象web改版。</a:t>
            </a:r>
          </a:p>
        </p:txBody>
      </p:sp>
      <p:sp>
        <p:nvSpPr>
          <p:cNvPr id="255" name="键入副标题"/>
          <p:cNvSpPr>
            <a:spLocks noGrp="1"/>
          </p:cNvSpPr>
          <p:nvPr>
            <p:ph type="body" sz="quarter" idx="20"/>
          </p:nvPr>
        </p:nvSpPr>
        <p:spPr>
          <a:xfrm>
            <a:off x="19179996" y="9303571"/>
            <a:ext cx="2555876" cy="777876"/>
          </a:xfrm>
          <a:prstGeom prst="rect">
            <a:avLst/>
          </a:prstGeom>
        </p:spPr>
        <p:txBody>
          <a:bodyPr wrap="none">
            <a:spAutoFit/>
          </a:bodyPr>
          <a:lstStyle>
            <a:lvl1pPr marL="0" indent="0" defTabSz="825500">
              <a:spcBef>
                <a:spcPts val="0"/>
              </a:spcBef>
              <a:buSzTx/>
              <a:buNone/>
              <a:defRPr sz="3600" b="1" cap="all" spc="180">
                <a:solidFill>
                  <a:srgbClr val="1C1D22"/>
                </a:solidFill>
                <a:latin typeface="Helvetica"/>
                <a:ea typeface="Helvetica"/>
                <a:cs typeface="Helvetica"/>
                <a:sym typeface="Helvetica"/>
              </a:defRPr>
            </a:lvl1pPr>
          </a:lstStyle>
          <a:p>
            <a:r>
              <a:t>键入副标题</a:t>
            </a:r>
          </a:p>
        </p:txBody>
      </p:sp>
      <p:sp>
        <p:nvSpPr>
          <p:cNvPr id="256" name="为满足不同使用习惯的用户…"/>
          <p:cNvSpPr>
            <a:spLocks noGrp="1"/>
          </p:cNvSpPr>
          <p:nvPr>
            <p:ph type="body" sz="quarter" idx="21"/>
          </p:nvPr>
        </p:nvSpPr>
        <p:spPr>
          <a:xfrm>
            <a:off x="19204148" y="10045744"/>
            <a:ext cx="4209555" cy="1209676"/>
          </a:xfrm>
          <a:prstGeom prst="rect">
            <a:avLst/>
          </a:prstGeom>
        </p:spPr>
        <p:txBody>
          <a:bodyPr wrap="none">
            <a:spAutoFit/>
          </a:bodyPr>
          <a:lstStyle/>
          <a:p>
            <a:pPr marL="0" indent="0" algn="just" defTabSz="457200">
              <a:lnSpc>
                <a:spcPts val="5900"/>
              </a:lnSpc>
              <a:spcBef>
                <a:spcPts val="1200"/>
              </a:spcBef>
              <a:buSzTx/>
              <a:buNone/>
              <a:defRPr sz="2600">
                <a:solidFill>
                  <a:srgbClr val="53585F"/>
                </a:solidFill>
                <a:latin typeface="Lantinghei SC Extralight"/>
                <a:ea typeface="Lantinghei SC Extralight"/>
                <a:cs typeface="Lantinghei SC Extralight"/>
                <a:sym typeface="Lantinghei SC Extralight"/>
              </a:defRPr>
            </a:pPr>
            <a:r>
              <a:t>为满足不同使用习惯的用户</a:t>
            </a:r>
          </a:p>
          <a:p>
            <a:pPr marL="0" indent="0" algn="just" defTabSz="457200">
              <a:lnSpc>
                <a:spcPts val="5900"/>
              </a:lnSpc>
              <a:spcBef>
                <a:spcPts val="1200"/>
              </a:spcBef>
              <a:buSzTx/>
              <a:buNone/>
              <a:defRPr sz="2600">
                <a:solidFill>
                  <a:srgbClr val="53585F"/>
                </a:solidFill>
                <a:latin typeface="Lantinghei SC Extralight"/>
                <a:ea typeface="Lantinghei SC Extralight"/>
                <a:cs typeface="Lantinghei SC Extralight"/>
                <a:sym typeface="Lantinghei SC Extralight"/>
              </a:defRPr>
            </a:pPr>
            <a:r>
              <a:t>推动本次的大象web改版。</a:t>
            </a:r>
          </a:p>
        </p:txBody>
      </p:sp>
      <p:sp>
        <p:nvSpPr>
          <p:cNvPr id="257" name="矩形"/>
          <p:cNvSpPr>
            <a:spLocks noGrp="1"/>
          </p:cNvSpPr>
          <p:nvPr>
            <p:ph type="body" sz="quarter" idx="22"/>
          </p:nvPr>
        </p:nvSpPr>
        <p:spPr>
          <a:xfrm>
            <a:off x="-3295998" y="3618"/>
            <a:ext cx="15489140" cy="254298"/>
          </a:xfrm>
          <a:prstGeom prst="rect">
            <a:avLst/>
          </a:prstGeom>
          <a:solidFill>
            <a:srgbClr val="00CDC1"/>
          </a:solidFill>
        </p:spPr>
        <p:txBody>
          <a:bodyPr>
            <a:noAutofit/>
          </a:bodyPr>
          <a:lstStyle/>
          <a:p>
            <a:pPr marL="0" indent="0" algn="ctr">
              <a:spcBef>
                <a:spcPts val="0"/>
              </a:spcBef>
              <a:buSzTx/>
              <a:buNone/>
              <a:defRPr sz="3200">
                <a:solidFill>
                  <a:srgbClr val="FFFFFF"/>
                </a:solidFill>
              </a:defRPr>
            </a:pPr>
            <a:endParaRPr/>
          </a:p>
        </p:txBody>
      </p:sp>
      <p:sp>
        <p:nvSpPr>
          <p:cNvPr id="258" name="矩形"/>
          <p:cNvSpPr>
            <a:spLocks noGrp="1"/>
          </p:cNvSpPr>
          <p:nvPr>
            <p:ph type="body" sz="quarter" idx="23"/>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259" name="图片区"/>
          <p:cNvSpPr>
            <a:spLocks noGrp="1"/>
          </p:cNvSpPr>
          <p:nvPr>
            <p:ph type="body" sz="quarter" idx="24"/>
          </p:nvPr>
        </p:nvSpPr>
        <p:spPr>
          <a:xfrm>
            <a:off x="5301653" y="6462912"/>
            <a:ext cx="1595756" cy="777876"/>
          </a:xfrm>
          <a:prstGeom prst="rect">
            <a:avLst/>
          </a:prstGeom>
        </p:spPr>
        <p:txBody>
          <a:bodyPr wrap="none">
            <a:spAutoFit/>
          </a:bodyPr>
          <a:lstStyle>
            <a:lvl1pPr marL="0" indent="0" algn="ctr" defTabSz="825500">
              <a:spcBef>
                <a:spcPts val="0"/>
              </a:spcBef>
              <a:buSzTx/>
              <a:buNone/>
              <a:defRPr sz="3600" b="1" cap="all" spc="180">
                <a:solidFill>
                  <a:srgbClr val="A6AAA9"/>
                </a:solidFill>
                <a:latin typeface="Helvetica"/>
                <a:ea typeface="Helvetica"/>
                <a:cs typeface="Helvetica"/>
                <a:sym typeface="Helvetica"/>
              </a:defRPr>
            </a:lvl1pPr>
          </a:lstStyle>
          <a:p>
            <a:r>
              <a:t>图片区</a:t>
            </a:r>
          </a:p>
        </p:txBody>
      </p:sp>
      <p:sp>
        <p:nvSpPr>
          <p:cNvPr id="260" name="此处键入副标题内容"/>
          <p:cNvSpPr>
            <a:spLocks noGrp="1"/>
          </p:cNvSpPr>
          <p:nvPr>
            <p:ph type="body" sz="quarter" idx="25"/>
          </p:nvPr>
        </p:nvSpPr>
        <p:spPr>
          <a:xfrm>
            <a:off x="1341029" y="851053"/>
            <a:ext cx="3813176" cy="714376"/>
          </a:xfrm>
          <a:prstGeom prst="rect">
            <a:avLst/>
          </a:prstGeom>
        </p:spPr>
        <p:txBody>
          <a:bodyPr wrap="none" anchor="t">
            <a:spAutoFit/>
          </a:bodyPr>
          <a:lstStyle>
            <a:lvl1pPr marL="0" indent="0">
              <a:spcBef>
                <a:spcPts val="0"/>
              </a:spcBef>
              <a:buSzTx/>
              <a:buNone/>
              <a:defRPr sz="3200">
                <a:solidFill>
                  <a:srgbClr val="A6AAA9"/>
                </a:solidFill>
                <a:latin typeface="Helvetica"/>
                <a:ea typeface="Helvetica"/>
                <a:cs typeface="Helvetica"/>
                <a:sym typeface="Helvetica"/>
              </a:defRPr>
            </a:lvl1pPr>
          </a:lstStyle>
          <a:p>
            <a:r>
              <a:t>此处键入副标题内容</a:t>
            </a:r>
          </a:p>
        </p:txBody>
      </p:sp>
      <p:sp>
        <p:nvSpPr>
          <p:cNvPr id="261" name="标题位置"/>
          <p:cNvSpPr>
            <a:spLocks noGrp="1"/>
          </p:cNvSpPr>
          <p:nvPr>
            <p:ph type="body" sz="quarter" idx="26"/>
          </p:nvPr>
        </p:nvSpPr>
        <p:spPr>
          <a:xfrm>
            <a:off x="1329079" y="1396582"/>
            <a:ext cx="3000376" cy="1133476"/>
          </a:xfrm>
          <a:prstGeom prst="rect">
            <a:avLst/>
          </a:prstGeom>
        </p:spPr>
        <p:txBody>
          <a:bodyPr wrap="none" anchor="t">
            <a:spAutoFit/>
          </a:bodyPr>
          <a:lstStyle>
            <a:lvl1pPr marL="0" indent="0">
              <a:spcBef>
                <a:spcPts val="0"/>
              </a:spcBef>
              <a:buSzTx/>
              <a:buNone/>
              <a:defRPr sz="5600" b="1">
                <a:solidFill>
                  <a:srgbClr val="00CDC1"/>
                </a:solidFill>
                <a:latin typeface="Helvetica"/>
                <a:ea typeface="Helvetica"/>
                <a:cs typeface="Helvetica"/>
                <a:sym typeface="Helvetica"/>
              </a:defRPr>
            </a:lvl1pPr>
          </a:lstStyle>
          <a:p>
            <a:r>
              <a:t>标题位置</a:t>
            </a:r>
          </a:p>
        </p:txBody>
      </p:sp>
      <p:sp>
        <p:nvSpPr>
          <p:cNvPr id="262" name="矩形"/>
          <p:cNvSpPr>
            <a:spLocks noGrp="1"/>
          </p:cNvSpPr>
          <p:nvPr>
            <p:ph type="body" sz="quarter" idx="27"/>
          </p:nvPr>
        </p:nvSpPr>
        <p:spPr>
          <a:xfrm rot="5400000">
            <a:off x="414783" y="1615038"/>
            <a:ext cx="1274665" cy="75407"/>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263" name="矩形"/>
          <p:cNvSpPr>
            <a:spLocks noGrp="1"/>
          </p:cNvSpPr>
          <p:nvPr>
            <p:ph type="body" sz="quarter" idx="28"/>
          </p:nvPr>
        </p:nvSpPr>
        <p:spPr>
          <a:xfrm rot="5400000">
            <a:off x="735067" y="1289799"/>
            <a:ext cx="634098" cy="75407"/>
          </a:xfrm>
          <a:prstGeom prst="rect">
            <a:avLst/>
          </a:prstGeom>
          <a:solidFill>
            <a:srgbClr val="00CDC0"/>
          </a:solidFill>
        </p:spPr>
        <p:txBody>
          <a:bodyPr>
            <a:noAutofit/>
          </a:bodyPr>
          <a:lstStyle/>
          <a:p>
            <a:pPr marL="0" indent="0" algn="ctr">
              <a:spcBef>
                <a:spcPts val="0"/>
              </a:spcBef>
              <a:buSzTx/>
              <a:buNone/>
              <a:defRPr sz="3200">
                <a:solidFill>
                  <a:srgbClr val="DCDEE0"/>
                </a:solidFill>
              </a:defRPr>
            </a:pPr>
            <a:endParaRPr/>
          </a:p>
        </p:txBody>
      </p:sp>
      <p:sp>
        <p:nvSpPr>
          <p:cNvPr id="26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目录分解 拷贝 2">
    <p:spTree>
      <p:nvGrpSpPr>
        <p:cNvPr id="1" name=""/>
        <p:cNvGrpSpPr/>
        <p:nvPr/>
      </p:nvGrpSpPr>
      <p:grpSpPr>
        <a:xfrm>
          <a:off x="0" y="0"/>
          <a:ext cx="0" cy="0"/>
          <a:chOff x="0" y="0"/>
          <a:chExt cx="0" cy="0"/>
        </a:xfrm>
      </p:grpSpPr>
      <p:sp>
        <p:nvSpPr>
          <p:cNvPr id="271" name="此处键入副标题内容"/>
          <p:cNvSpPr>
            <a:spLocks noGrp="1"/>
          </p:cNvSpPr>
          <p:nvPr>
            <p:ph type="body" sz="quarter" idx="13"/>
          </p:nvPr>
        </p:nvSpPr>
        <p:spPr>
          <a:xfrm>
            <a:off x="1341029" y="851053"/>
            <a:ext cx="3813176" cy="714376"/>
          </a:xfrm>
          <a:prstGeom prst="rect">
            <a:avLst/>
          </a:prstGeom>
        </p:spPr>
        <p:txBody>
          <a:bodyPr wrap="none" anchor="t">
            <a:spAutoFit/>
          </a:bodyPr>
          <a:lstStyle>
            <a:lvl1pPr marL="0" indent="0">
              <a:spcBef>
                <a:spcPts val="0"/>
              </a:spcBef>
              <a:buSzTx/>
              <a:buNone/>
              <a:defRPr sz="3200">
                <a:solidFill>
                  <a:srgbClr val="A6AAA9"/>
                </a:solidFill>
                <a:latin typeface="Helvetica"/>
                <a:ea typeface="Helvetica"/>
                <a:cs typeface="Helvetica"/>
                <a:sym typeface="Helvetica"/>
              </a:defRPr>
            </a:lvl1pPr>
          </a:lstStyle>
          <a:p>
            <a:r>
              <a:t>此处键入副标题内容</a:t>
            </a:r>
          </a:p>
        </p:txBody>
      </p:sp>
      <p:sp>
        <p:nvSpPr>
          <p:cNvPr id="272" name="标题位置"/>
          <p:cNvSpPr>
            <a:spLocks noGrp="1"/>
          </p:cNvSpPr>
          <p:nvPr>
            <p:ph type="body" sz="quarter" idx="14"/>
          </p:nvPr>
        </p:nvSpPr>
        <p:spPr>
          <a:xfrm>
            <a:off x="1329079" y="1396582"/>
            <a:ext cx="3000376" cy="1133476"/>
          </a:xfrm>
          <a:prstGeom prst="rect">
            <a:avLst/>
          </a:prstGeom>
        </p:spPr>
        <p:txBody>
          <a:bodyPr wrap="none" anchor="t">
            <a:spAutoFit/>
          </a:bodyPr>
          <a:lstStyle>
            <a:lvl1pPr marL="0" indent="0">
              <a:spcBef>
                <a:spcPts val="0"/>
              </a:spcBef>
              <a:buSzTx/>
              <a:buNone/>
              <a:defRPr sz="5600" b="1">
                <a:solidFill>
                  <a:srgbClr val="00CDC0"/>
                </a:solidFill>
                <a:latin typeface="Helvetica"/>
                <a:ea typeface="Helvetica"/>
                <a:cs typeface="Helvetica"/>
                <a:sym typeface="Helvetica"/>
              </a:defRPr>
            </a:lvl1pPr>
          </a:lstStyle>
          <a:p>
            <a:r>
              <a:t>标题位置</a:t>
            </a:r>
          </a:p>
        </p:txBody>
      </p:sp>
      <p:sp>
        <p:nvSpPr>
          <p:cNvPr id="273" name="—…"/>
          <p:cNvSpPr>
            <a:spLocks noGrp="1"/>
          </p:cNvSpPr>
          <p:nvPr>
            <p:ph type="body" sz="quarter" idx="15"/>
          </p:nvPr>
        </p:nvSpPr>
        <p:spPr>
          <a:xfrm>
            <a:off x="1428750" y="9244790"/>
            <a:ext cx="9365231" cy="1823721"/>
          </a:xfrm>
          <a:prstGeom prst="rect">
            <a:avLst/>
          </a:prstGeom>
        </p:spPr>
        <p:txBody>
          <a:bodyPr lIns="0" tIns="0" rIns="0" bIns="0" anchor="t">
            <a:spAutoFit/>
          </a:bodyPr>
          <a:lstStyle/>
          <a:p>
            <a:pPr marL="0" indent="0" algn="just" defTabSz="762000">
              <a:lnSpc>
                <a:spcPct val="140000"/>
              </a:lnSpc>
              <a:spcBef>
                <a:spcPts val="0"/>
              </a:spcBef>
              <a:buSzTx/>
              <a:buNone/>
              <a:defRPr sz="2800" i="1">
                <a:solidFill>
                  <a:srgbClr val="1C1D22"/>
                </a:solidFill>
                <a:latin typeface="Helvetica"/>
                <a:ea typeface="Helvetica"/>
                <a:cs typeface="Helvetica"/>
                <a:sym typeface="Helvetica"/>
              </a:defRPr>
            </a:pPr>
            <a:r>
              <a:t>—</a:t>
            </a:r>
          </a:p>
          <a:p>
            <a:pPr marL="0" indent="0" algn="just" defTabSz="762000">
              <a:lnSpc>
                <a:spcPct val="140000"/>
              </a:lnSpc>
              <a:spcBef>
                <a:spcPts val="0"/>
              </a:spcBef>
              <a:buSzTx/>
              <a:buNone/>
              <a:defRPr sz="2800" i="1">
                <a:solidFill>
                  <a:srgbClr val="1C1D22"/>
                </a:solidFill>
                <a:latin typeface="Helvetica"/>
                <a:ea typeface="Helvetica"/>
                <a:cs typeface="Helvetica"/>
                <a:sym typeface="Helvetica"/>
              </a:defRPr>
            </a:pPr>
            <a:r>
              <a:t>此处输入注解文字窗口化的可选择样式优化,设计了不同的色卡支持用户的换肤的需求。 </a:t>
            </a:r>
          </a:p>
        </p:txBody>
      </p:sp>
      <p:sp>
        <p:nvSpPr>
          <p:cNvPr id="274" name="键入副标题"/>
          <p:cNvSpPr>
            <a:spLocks noGrp="1"/>
          </p:cNvSpPr>
          <p:nvPr>
            <p:ph type="body" sz="quarter" idx="16"/>
          </p:nvPr>
        </p:nvSpPr>
        <p:spPr>
          <a:xfrm>
            <a:off x="1365250" y="5485786"/>
            <a:ext cx="2822576" cy="854076"/>
          </a:xfrm>
          <a:prstGeom prst="rect">
            <a:avLst/>
          </a:prstGeom>
        </p:spPr>
        <p:txBody>
          <a:bodyPr wrap="none">
            <a:spAutoFit/>
          </a:bodyPr>
          <a:lstStyle>
            <a:lvl1pPr marL="0" indent="0" defTabSz="825500">
              <a:spcBef>
                <a:spcPts val="0"/>
              </a:spcBef>
              <a:buSzTx/>
              <a:buNone/>
              <a:defRPr sz="4000" b="1" cap="all" spc="200">
                <a:solidFill>
                  <a:srgbClr val="1C1D22"/>
                </a:solidFill>
                <a:latin typeface="Helvetica"/>
                <a:ea typeface="Helvetica"/>
                <a:cs typeface="Helvetica"/>
                <a:sym typeface="Helvetica"/>
              </a:defRPr>
            </a:lvl1pPr>
          </a:lstStyle>
          <a:p>
            <a:r>
              <a:t>键入副标题</a:t>
            </a:r>
          </a:p>
        </p:txBody>
      </p:sp>
      <p:sp>
        <p:nvSpPr>
          <p:cNvPr id="275" name="为满足不同使用习惯的用户,推动本次的大象web改版的聊天窗口做了全屏自适 应和窗口化的可选择样式优化,设计了不同的色卡支持用户的换肤的需求。"/>
          <p:cNvSpPr>
            <a:spLocks noGrp="1"/>
          </p:cNvSpPr>
          <p:nvPr>
            <p:ph type="body" sz="quarter" idx="17"/>
          </p:nvPr>
        </p:nvSpPr>
        <p:spPr>
          <a:xfrm>
            <a:off x="1365250" y="7279563"/>
            <a:ext cx="9365231" cy="1920876"/>
          </a:xfrm>
          <a:prstGeom prst="rect">
            <a:avLst/>
          </a:prstGeom>
        </p:spPr>
        <p:txBody>
          <a:bodyPr anchor="t">
            <a:spAutoFit/>
          </a:bodyPr>
          <a:lstStyle>
            <a:lvl1pPr marL="0" indent="0" algn="just" defTabSz="457200">
              <a:lnSpc>
                <a:spcPts val="8500"/>
              </a:lnSpc>
              <a:spcBef>
                <a:spcPts val="1200"/>
              </a:spcBef>
              <a:buSzTx/>
              <a:buNone/>
              <a:defRPr sz="3000">
                <a:solidFill>
                  <a:srgbClr val="53585F"/>
                </a:solidFill>
                <a:latin typeface="Lantinghei SC Extralight"/>
                <a:ea typeface="Lantinghei SC Extralight"/>
                <a:cs typeface="Lantinghei SC Extralight"/>
                <a:sym typeface="Lantinghei SC Extralight"/>
              </a:defRPr>
            </a:lvl1pPr>
          </a:lstStyle>
          <a:p>
            <a:r>
              <a:t>为满足不同使用习惯的用户,推动本次的大象web改版的聊天窗口做了全屏自适 应和窗口化的可选择样式优化,设计了不同的色卡支持用户的换肤的需求。 </a:t>
            </a:r>
          </a:p>
        </p:txBody>
      </p:sp>
      <p:sp>
        <p:nvSpPr>
          <p:cNvPr id="276" name="矩形"/>
          <p:cNvSpPr>
            <a:spLocks noGrp="1"/>
          </p:cNvSpPr>
          <p:nvPr>
            <p:ph type="body" idx="18"/>
          </p:nvPr>
        </p:nvSpPr>
        <p:spPr>
          <a:xfrm>
            <a:off x="12192980" y="-2715"/>
            <a:ext cx="12192001" cy="13721430"/>
          </a:xfrm>
          <a:prstGeom prst="rect">
            <a:avLst/>
          </a:prstGeom>
          <a:solidFill>
            <a:srgbClr val="EEF0F2"/>
          </a:solidFill>
        </p:spPr>
        <p:txBody>
          <a:bodyPr>
            <a:noAutofit/>
          </a:bodyPr>
          <a:lstStyle/>
          <a:p>
            <a:pPr marL="0" indent="0" algn="ctr">
              <a:spcBef>
                <a:spcPts val="0"/>
              </a:spcBef>
              <a:buSzTx/>
              <a:buNone/>
              <a:defRPr sz="3200">
                <a:solidFill>
                  <a:srgbClr val="FFFFFF"/>
                </a:solidFill>
              </a:defRPr>
            </a:pPr>
            <a:endParaRPr/>
          </a:p>
        </p:txBody>
      </p:sp>
      <p:sp>
        <p:nvSpPr>
          <p:cNvPr id="277" name="矩形"/>
          <p:cNvSpPr>
            <a:spLocks noGrp="1"/>
          </p:cNvSpPr>
          <p:nvPr>
            <p:ph type="body" sz="quarter" idx="19"/>
          </p:nvPr>
        </p:nvSpPr>
        <p:spPr>
          <a:xfrm>
            <a:off x="-3295998" y="3618"/>
            <a:ext cx="15489140" cy="254298"/>
          </a:xfrm>
          <a:prstGeom prst="rect">
            <a:avLst/>
          </a:prstGeom>
          <a:solidFill>
            <a:srgbClr val="00CDC0"/>
          </a:solidFill>
        </p:spPr>
        <p:txBody>
          <a:bodyPr>
            <a:noAutofit/>
          </a:bodyPr>
          <a:lstStyle/>
          <a:p>
            <a:pPr marL="0" indent="0" algn="ctr">
              <a:spcBef>
                <a:spcPts val="0"/>
              </a:spcBef>
              <a:buSzTx/>
              <a:buNone/>
              <a:defRPr sz="3200">
                <a:solidFill>
                  <a:srgbClr val="FFFFFF"/>
                </a:solidFill>
              </a:defRPr>
            </a:pPr>
            <a:endParaRPr/>
          </a:p>
        </p:txBody>
      </p:sp>
      <p:sp>
        <p:nvSpPr>
          <p:cNvPr id="278" name="矩形"/>
          <p:cNvSpPr>
            <a:spLocks noGrp="1"/>
          </p:cNvSpPr>
          <p:nvPr>
            <p:ph type="body" sz="quarter" idx="20"/>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279" name="矩形"/>
          <p:cNvSpPr>
            <a:spLocks noGrp="1"/>
          </p:cNvSpPr>
          <p:nvPr>
            <p:ph type="body" sz="quarter" idx="21"/>
          </p:nvPr>
        </p:nvSpPr>
        <p:spPr>
          <a:xfrm rot="5400000">
            <a:off x="414783" y="1615038"/>
            <a:ext cx="1274665" cy="75407"/>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280" name="矩形"/>
          <p:cNvSpPr>
            <a:spLocks noGrp="1"/>
          </p:cNvSpPr>
          <p:nvPr>
            <p:ph type="body" sz="quarter" idx="22"/>
          </p:nvPr>
        </p:nvSpPr>
        <p:spPr>
          <a:xfrm rot="5400000">
            <a:off x="735067" y="1289799"/>
            <a:ext cx="634098" cy="75407"/>
          </a:xfrm>
          <a:prstGeom prst="rect">
            <a:avLst/>
          </a:prstGeom>
          <a:solidFill>
            <a:srgbClr val="00CCBF"/>
          </a:solidFill>
        </p:spPr>
        <p:txBody>
          <a:bodyPr>
            <a:noAutofit/>
          </a:bodyPr>
          <a:lstStyle/>
          <a:p>
            <a:pPr marL="0" indent="0" algn="ctr">
              <a:spcBef>
                <a:spcPts val="0"/>
              </a:spcBef>
              <a:buSzTx/>
              <a:buNone/>
              <a:defRPr sz="3200">
                <a:solidFill>
                  <a:srgbClr val="DCDEE0"/>
                </a:solidFill>
              </a:defRPr>
            </a:pPr>
            <a:endParaRPr/>
          </a:p>
        </p:txBody>
      </p:sp>
      <p:sp>
        <p:nvSpPr>
          <p:cNvPr id="281" name="图片区"/>
          <p:cNvSpPr>
            <a:spLocks noGrp="1"/>
          </p:cNvSpPr>
          <p:nvPr>
            <p:ph type="body" sz="quarter" idx="23"/>
          </p:nvPr>
        </p:nvSpPr>
        <p:spPr>
          <a:xfrm>
            <a:off x="17491103" y="6469062"/>
            <a:ext cx="1595756" cy="777876"/>
          </a:xfrm>
          <a:prstGeom prst="rect">
            <a:avLst/>
          </a:prstGeom>
        </p:spPr>
        <p:txBody>
          <a:bodyPr wrap="none">
            <a:spAutoFit/>
          </a:bodyPr>
          <a:lstStyle>
            <a:lvl1pPr marL="0" indent="0" algn="ctr" defTabSz="825500">
              <a:spcBef>
                <a:spcPts val="0"/>
              </a:spcBef>
              <a:buSzTx/>
              <a:buNone/>
              <a:defRPr sz="3600" b="1" cap="all" spc="180">
                <a:solidFill>
                  <a:srgbClr val="A6AAA9"/>
                </a:solidFill>
                <a:latin typeface="Helvetica"/>
                <a:ea typeface="Helvetica"/>
                <a:cs typeface="Helvetica"/>
                <a:sym typeface="Helvetica"/>
              </a:defRPr>
            </a:lvl1pPr>
          </a:lstStyle>
          <a:p>
            <a:r>
              <a:t>图片区</a:t>
            </a:r>
          </a:p>
        </p:txBody>
      </p:sp>
      <p:sp>
        <p:nvSpPr>
          <p:cNvPr id="282"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描述 拷贝 9">
    <p:spTree>
      <p:nvGrpSpPr>
        <p:cNvPr id="1" name=""/>
        <p:cNvGrpSpPr/>
        <p:nvPr/>
      </p:nvGrpSpPr>
      <p:grpSpPr>
        <a:xfrm>
          <a:off x="0" y="0"/>
          <a:ext cx="0" cy="0"/>
          <a:chOff x="0" y="0"/>
          <a:chExt cx="0" cy="0"/>
        </a:xfrm>
      </p:grpSpPr>
      <p:sp>
        <p:nvSpPr>
          <p:cNvPr id="289" name="矩形"/>
          <p:cNvSpPr>
            <a:spLocks noGrp="1"/>
          </p:cNvSpPr>
          <p:nvPr>
            <p:ph type="body" idx="13"/>
          </p:nvPr>
        </p:nvSpPr>
        <p:spPr>
          <a:xfrm>
            <a:off x="12192980" y="-2715"/>
            <a:ext cx="12187973" cy="13721430"/>
          </a:xfrm>
          <a:prstGeom prst="rect">
            <a:avLst/>
          </a:prstGeom>
          <a:solidFill>
            <a:srgbClr val="EEF0F2"/>
          </a:solidFill>
        </p:spPr>
        <p:txBody>
          <a:bodyPr>
            <a:noAutofit/>
          </a:bodyPr>
          <a:lstStyle/>
          <a:p>
            <a:pPr marL="0" indent="0" algn="ctr">
              <a:spcBef>
                <a:spcPts val="0"/>
              </a:spcBef>
              <a:buSzTx/>
              <a:buNone/>
              <a:defRPr sz="3200">
                <a:solidFill>
                  <a:srgbClr val="FFFFFF"/>
                </a:solidFill>
              </a:defRPr>
            </a:pPr>
            <a:endParaRPr/>
          </a:p>
        </p:txBody>
      </p:sp>
      <p:sp>
        <p:nvSpPr>
          <p:cNvPr id="290" name="主标题文字区域…"/>
          <p:cNvSpPr>
            <a:spLocks noGrp="1"/>
          </p:cNvSpPr>
          <p:nvPr>
            <p:ph type="body" sz="quarter" idx="14"/>
          </p:nvPr>
        </p:nvSpPr>
        <p:spPr>
          <a:xfrm>
            <a:off x="1178073" y="1032991"/>
            <a:ext cx="7549854" cy="2703196"/>
          </a:xfrm>
          <a:prstGeom prst="rect">
            <a:avLst/>
          </a:prstGeom>
        </p:spPr>
        <p:txBody>
          <a:bodyPr wrap="none">
            <a:spAutoFit/>
          </a:bodyPr>
          <a:lstStyle/>
          <a:p>
            <a:pPr marL="0" indent="0" defTabSz="1828433">
              <a:lnSpc>
                <a:spcPct val="80000"/>
              </a:lnSpc>
              <a:spcBef>
                <a:spcPts val="0"/>
              </a:spcBef>
              <a:buSzTx/>
              <a:buNone/>
              <a:defRPr sz="3600" b="1">
                <a:solidFill>
                  <a:srgbClr val="00CDC0"/>
                </a:solidFill>
                <a:uFill>
                  <a:solidFill>
                    <a:srgbClr val="7F7F7F"/>
                  </a:solidFill>
                </a:uFill>
                <a:latin typeface="Helvetica"/>
                <a:ea typeface="Helvetica"/>
                <a:cs typeface="Helvetica"/>
                <a:sym typeface="Helvetica"/>
              </a:defRPr>
            </a:pPr>
            <a:r>
              <a:rPr sz="8000">
                <a:uFill>
                  <a:solidFill>
                    <a:srgbClr val="000000"/>
                  </a:solidFill>
                </a:uFill>
              </a:rPr>
              <a:t>主标题文字区域</a:t>
            </a:r>
          </a:p>
          <a:p>
            <a:pPr marL="0" indent="0" defTabSz="1828433">
              <a:lnSpc>
                <a:spcPct val="80000"/>
              </a:lnSpc>
              <a:spcBef>
                <a:spcPts val="0"/>
              </a:spcBef>
              <a:buSzTx/>
              <a:buNone/>
              <a:defRPr sz="3600" b="1">
                <a:solidFill>
                  <a:srgbClr val="00CDC0"/>
                </a:solidFill>
                <a:uFill>
                  <a:solidFill>
                    <a:srgbClr val="7F7F7F"/>
                  </a:solidFill>
                </a:uFill>
                <a:latin typeface="Helvetica"/>
                <a:ea typeface="Helvetica"/>
                <a:cs typeface="Helvetica"/>
                <a:sym typeface="Helvetica"/>
              </a:defRPr>
            </a:pPr>
            <a:r>
              <a:rPr sz="8000">
                <a:uFill>
                  <a:solidFill>
                    <a:srgbClr val="000000"/>
                  </a:solidFill>
                </a:uFill>
              </a:rPr>
              <a:t>具体描述</a:t>
            </a:r>
          </a:p>
        </p:txBody>
      </p:sp>
      <p:sp>
        <p:nvSpPr>
          <p:cNvPr id="291" name="副标题内容"/>
          <p:cNvSpPr>
            <a:spLocks noGrp="1"/>
          </p:cNvSpPr>
          <p:nvPr>
            <p:ph type="body" sz="quarter" idx="15"/>
          </p:nvPr>
        </p:nvSpPr>
        <p:spPr>
          <a:xfrm>
            <a:off x="1279487" y="9419145"/>
            <a:ext cx="2818766" cy="726441"/>
          </a:xfrm>
          <a:prstGeom prst="rect">
            <a:avLst/>
          </a:prstGeom>
        </p:spPr>
        <p:txBody>
          <a:bodyPr wrap="none" lIns="45719" tIns="45719" rIns="45719" bIns="45719" anchor="t">
            <a:spAutoFit/>
          </a:bodyPr>
          <a:lstStyle>
            <a:lvl1pPr marL="0" indent="0" defTabSz="1828433">
              <a:spcBef>
                <a:spcPts val="0"/>
              </a:spcBef>
              <a:buSzTx/>
              <a:buNone/>
              <a:defRPr sz="3600" spc="675">
                <a:uFill>
                  <a:solidFill>
                    <a:srgbClr val="000000"/>
                  </a:solidFill>
                </a:uFill>
                <a:latin typeface="Helvetica"/>
                <a:ea typeface="Helvetica"/>
                <a:cs typeface="Helvetica"/>
                <a:sym typeface="Helvetica"/>
              </a:defRPr>
            </a:lvl1pPr>
          </a:lstStyle>
          <a:p>
            <a:pPr>
              <a:defRPr spc="0">
                <a:solidFill>
                  <a:srgbClr val="7F7F7F"/>
                </a:solidFill>
                <a:uFill>
                  <a:solidFill>
                    <a:srgbClr val="7F7F7F"/>
                  </a:solidFill>
                </a:uFill>
              </a:defRPr>
            </a:pPr>
            <a:r>
              <a:rPr spc="675">
                <a:solidFill>
                  <a:srgbClr val="000000"/>
                </a:solidFill>
                <a:uFill>
                  <a:solidFill>
                    <a:srgbClr val="000000"/>
                  </a:solidFill>
                </a:uFill>
              </a:rPr>
              <a:t>副标题内容</a:t>
            </a:r>
          </a:p>
        </p:txBody>
      </p:sp>
      <p:sp>
        <p:nvSpPr>
          <p:cNvPr id="292" name="副标题内容"/>
          <p:cNvSpPr>
            <a:spLocks noGrp="1"/>
          </p:cNvSpPr>
          <p:nvPr>
            <p:ph type="body" sz="quarter" idx="16"/>
          </p:nvPr>
        </p:nvSpPr>
        <p:spPr>
          <a:xfrm>
            <a:off x="6559956" y="9419145"/>
            <a:ext cx="2818766" cy="726441"/>
          </a:xfrm>
          <a:prstGeom prst="rect">
            <a:avLst/>
          </a:prstGeom>
        </p:spPr>
        <p:txBody>
          <a:bodyPr wrap="none" lIns="45719" tIns="45719" rIns="45719" bIns="45719" anchor="t">
            <a:spAutoFit/>
          </a:bodyPr>
          <a:lstStyle>
            <a:lvl1pPr marL="0" indent="0" defTabSz="1828433">
              <a:spcBef>
                <a:spcPts val="0"/>
              </a:spcBef>
              <a:buSzTx/>
              <a:buNone/>
              <a:defRPr sz="3600" spc="675">
                <a:uFill>
                  <a:solidFill>
                    <a:srgbClr val="000000"/>
                  </a:solidFill>
                </a:uFill>
                <a:latin typeface="Helvetica"/>
                <a:ea typeface="Helvetica"/>
                <a:cs typeface="Helvetica"/>
                <a:sym typeface="Helvetica"/>
              </a:defRPr>
            </a:lvl1pPr>
          </a:lstStyle>
          <a:p>
            <a:r>
              <a:t>副标题内容</a:t>
            </a:r>
          </a:p>
        </p:txBody>
      </p:sp>
      <p:sp>
        <p:nvSpPr>
          <p:cNvPr id="293" name="—…"/>
          <p:cNvSpPr>
            <a:spLocks noGrp="1"/>
          </p:cNvSpPr>
          <p:nvPr>
            <p:ph type="body" sz="quarter" idx="17"/>
          </p:nvPr>
        </p:nvSpPr>
        <p:spPr>
          <a:xfrm>
            <a:off x="1264369" y="10782475"/>
            <a:ext cx="9902544" cy="1669356"/>
          </a:xfrm>
          <a:prstGeom prst="rect">
            <a:avLst/>
          </a:prstGeom>
        </p:spPr>
        <p:txBody>
          <a:bodyPr lIns="45719" tIns="45719" rIns="45719" bIns="45719" anchor="t">
            <a:spAutoFit/>
          </a:bodyPr>
          <a:lstStyle/>
          <a:p>
            <a:pPr marL="0" indent="0" algn="just" defTabSz="1828433">
              <a:lnSpc>
                <a:spcPts val="4100"/>
              </a:lnSpc>
              <a:spcBef>
                <a:spcPts val="0"/>
              </a:spcBef>
              <a:buSzTx/>
              <a:buNone/>
              <a:defRPr sz="2600">
                <a:solidFill>
                  <a:srgbClr val="7F7F7F"/>
                </a:solidFill>
                <a:uFill>
                  <a:solidFill>
                    <a:srgbClr val="7F7F7F"/>
                  </a:solidFill>
                </a:uFill>
                <a:latin typeface="Lantinghei SC Extralight"/>
                <a:ea typeface="Lantinghei SC Extralight"/>
                <a:cs typeface="Lantinghei SC Extralight"/>
                <a:sym typeface="Lantinghei SC Extralight"/>
              </a:defRPr>
            </a:pPr>
            <a:r>
              <a:t>—</a:t>
            </a:r>
          </a:p>
          <a:p>
            <a:pPr marL="0" indent="0" algn="just" defTabSz="1828433">
              <a:lnSpc>
                <a:spcPts val="4100"/>
              </a:lnSpc>
              <a:spcBef>
                <a:spcPts val="0"/>
              </a:spcBef>
              <a:buSzTx/>
              <a:buNone/>
              <a:defRPr sz="2600">
                <a:solidFill>
                  <a:srgbClr val="7F7F7F"/>
                </a:solidFill>
                <a:uFill>
                  <a:solidFill>
                    <a:srgbClr val="7F7F7F"/>
                  </a:solidFill>
                </a:uFill>
                <a:latin typeface="Lantinghei SC Extralight"/>
                <a:ea typeface="Lantinghei SC Extralight"/>
                <a:cs typeface="Lantinghei SC Extralight"/>
                <a:sym typeface="Lantinghei SC Extralight"/>
              </a:defRPr>
            </a:pPr>
            <a:r>
              <a:t>推动本次的大象改版的聊天窗口做了全屏自适 应和窗口化的可选择样式优化,设计了不同的色卡支持用户的换肤的需求。 </a:t>
            </a:r>
          </a:p>
        </p:txBody>
      </p:sp>
      <p:sp>
        <p:nvSpPr>
          <p:cNvPr id="294" name="为满足不同使用习惯的用户"/>
          <p:cNvSpPr>
            <a:spLocks noGrp="1"/>
          </p:cNvSpPr>
          <p:nvPr>
            <p:ph type="body" sz="quarter" idx="18"/>
          </p:nvPr>
        </p:nvSpPr>
        <p:spPr>
          <a:xfrm>
            <a:off x="6551612" y="10092681"/>
            <a:ext cx="4422776" cy="650876"/>
          </a:xfrm>
          <a:prstGeom prst="rect">
            <a:avLst/>
          </a:prstGeom>
        </p:spPr>
        <p:txBody>
          <a:bodyPr wrap="none" anchor="t">
            <a:spAutoFit/>
          </a:bodyPr>
          <a:lstStyle>
            <a:lvl1pPr marL="0" indent="0" defTabSz="1828433">
              <a:spcBef>
                <a:spcPts val="0"/>
              </a:spcBef>
              <a:buSzTx/>
              <a:buNone/>
              <a:defRPr sz="2800">
                <a:solidFill>
                  <a:srgbClr val="7F7F7F"/>
                </a:solidFill>
                <a:uFill>
                  <a:solidFill>
                    <a:srgbClr val="7F7F7F"/>
                  </a:solidFill>
                </a:uFill>
                <a:latin typeface="Helvetica"/>
                <a:ea typeface="Helvetica"/>
                <a:cs typeface="Helvetica"/>
                <a:sym typeface="Helvetica"/>
              </a:defRPr>
            </a:lvl1pPr>
          </a:lstStyle>
          <a:p>
            <a:r>
              <a:t>为满足不同使用习惯的用户</a:t>
            </a:r>
          </a:p>
        </p:txBody>
      </p:sp>
      <p:sp>
        <p:nvSpPr>
          <p:cNvPr id="295" name="为满足不同使用习惯的用户"/>
          <p:cNvSpPr>
            <a:spLocks noGrp="1"/>
          </p:cNvSpPr>
          <p:nvPr>
            <p:ph type="body" sz="quarter" idx="19"/>
          </p:nvPr>
        </p:nvSpPr>
        <p:spPr>
          <a:xfrm>
            <a:off x="1268412" y="10092681"/>
            <a:ext cx="4422776" cy="650876"/>
          </a:xfrm>
          <a:prstGeom prst="rect">
            <a:avLst/>
          </a:prstGeom>
        </p:spPr>
        <p:txBody>
          <a:bodyPr wrap="none" anchor="t">
            <a:spAutoFit/>
          </a:bodyPr>
          <a:lstStyle>
            <a:lvl1pPr marL="0" indent="0" defTabSz="1828433">
              <a:spcBef>
                <a:spcPts val="0"/>
              </a:spcBef>
              <a:buSzTx/>
              <a:buNone/>
              <a:defRPr sz="2800">
                <a:solidFill>
                  <a:srgbClr val="7F7F7F"/>
                </a:solidFill>
                <a:uFill>
                  <a:solidFill>
                    <a:srgbClr val="7F7F7F"/>
                  </a:solidFill>
                </a:uFill>
                <a:latin typeface="Helvetica"/>
                <a:ea typeface="Helvetica"/>
                <a:cs typeface="Helvetica"/>
                <a:sym typeface="Helvetica"/>
              </a:defRPr>
            </a:lvl1pPr>
          </a:lstStyle>
          <a:p>
            <a:r>
              <a:t>为满足不同使用习惯的用户</a:t>
            </a:r>
          </a:p>
        </p:txBody>
      </p:sp>
      <p:sp>
        <p:nvSpPr>
          <p:cNvPr id="296" name="为满足不同使用习惯的用户,推动本次的大象web改版的聊天窗口做了全屏自适 应和窗口化的可选择样式优化,设计了不同的色卡支持用户的换肤的需求。"/>
          <p:cNvSpPr>
            <a:spLocks noGrp="1"/>
          </p:cNvSpPr>
          <p:nvPr>
            <p:ph type="body" sz="quarter" idx="20"/>
          </p:nvPr>
        </p:nvSpPr>
        <p:spPr>
          <a:xfrm>
            <a:off x="1238250" y="4038958"/>
            <a:ext cx="9760091" cy="1844676"/>
          </a:xfrm>
          <a:prstGeom prst="rect">
            <a:avLst/>
          </a:prstGeom>
        </p:spPr>
        <p:txBody>
          <a:bodyPr anchor="t">
            <a:spAutoFit/>
          </a:bodyPr>
          <a:lstStyle>
            <a:lvl1pPr marL="0" indent="0" algn="just" defTabSz="457200">
              <a:lnSpc>
                <a:spcPts val="8200"/>
              </a:lnSpc>
              <a:spcBef>
                <a:spcPts val="1200"/>
              </a:spcBef>
              <a:buSzTx/>
              <a:buNone/>
              <a:defRPr sz="3000">
                <a:solidFill>
                  <a:srgbClr val="53585F"/>
                </a:solidFill>
                <a:latin typeface="Helvetica"/>
                <a:ea typeface="Helvetica"/>
                <a:cs typeface="Helvetica"/>
                <a:sym typeface="Helvetica"/>
              </a:defRPr>
            </a:lvl1pPr>
          </a:lstStyle>
          <a:p>
            <a:r>
              <a:t>为满足不同使用习惯的用户,推动本次的大象web改版的聊天窗口做了全屏自适 应和窗口化的可选择样式优化,设计了不同的色卡支持用户的换肤的需求。 </a:t>
            </a:r>
          </a:p>
        </p:txBody>
      </p:sp>
      <p:sp>
        <p:nvSpPr>
          <p:cNvPr id="297" name="矩形"/>
          <p:cNvSpPr>
            <a:spLocks noGrp="1"/>
          </p:cNvSpPr>
          <p:nvPr>
            <p:ph type="body" sz="quarter" idx="21"/>
          </p:nvPr>
        </p:nvSpPr>
        <p:spPr>
          <a:xfrm>
            <a:off x="-3302348" y="3618"/>
            <a:ext cx="15489140" cy="254298"/>
          </a:xfrm>
          <a:prstGeom prst="rect">
            <a:avLst/>
          </a:prstGeom>
          <a:solidFill>
            <a:srgbClr val="00CDC1"/>
          </a:solidFill>
        </p:spPr>
        <p:txBody>
          <a:bodyPr>
            <a:noAutofit/>
          </a:bodyPr>
          <a:lstStyle/>
          <a:p>
            <a:pPr marL="0" indent="0" algn="ctr">
              <a:spcBef>
                <a:spcPts val="0"/>
              </a:spcBef>
              <a:buSzTx/>
              <a:buNone/>
              <a:defRPr sz="3200">
                <a:solidFill>
                  <a:srgbClr val="FFFFFF"/>
                </a:solidFill>
              </a:defRPr>
            </a:pPr>
            <a:endParaRPr/>
          </a:p>
        </p:txBody>
      </p:sp>
      <p:sp>
        <p:nvSpPr>
          <p:cNvPr id="298" name="矩形"/>
          <p:cNvSpPr>
            <a:spLocks noGrp="1"/>
          </p:cNvSpPr>
          <p:nvPr>
            <p:ph type="body" sz="quarter" idx="22"/>
          </p:nvPr>
        </p:nvSpPr>
        <p:spPr>
          <a:xfrm>
            <a:off x="1218738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299" name="图片区"/>
          <p:cNvSpPr>
            <a:spLocks noGrp="1"/>
          </p:cNvSpPr>
          <p:nvPr>
            <p:ph type="body" sz="quarter" idx="23"/>
          </p:nvPr>
        </p:nvSpPr>
        <p:spPr>
          <a:xfrm>
            <a:off x="17489088" y="6469062"/>
            <a:ext cx="1595756" cy="777876"/>
          </a:xfrm>
          <a:prstGeom prst="rect">
            <a:avLst/>
          </a:prstGeom>
        </p:spPr>
        <p:txBody>
          <a:bodyPr wrap="none">
            <a:spAutoFit/>
          </a:bodyPr>
          <a:lstStyle>
            <a:lvl1pPr marL="0" indent="0" algn="ctr" defTabSz="825500">
              <a:spcBef>
                <a:spcPts val="0"/>
              </a:spcBef>
              <a:buSzTx/>
              <a:buNone/>
              <a:defRPr sz="3600" b="1" cap="all" spc="180">
                <a:solidFill>
                  <a:srgbClr val="A6AAA9"/>
                </a:solidFill>
                <a:latin typeface="Helvetica"/>
                <a:ea typeface="Helvetica"/>
                <a:cs typeface="Helvetica"/>
                <a:sym typeface="Helvetica"/>
              </a:defRPr>
            </a:lvl1pPr>
          </a:lstStyle>
          <a:p>
            <a:r>
              <a:t>图片区</a:t>
            </a:r>
          </a:p>
        </p:txBody>
      </p:sp>
      <p:sp>
        <p:nvSpPr>
          <p:cNvPr id="30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描述 拷贝 8">
    <p:spTree>
      <p:nvGrpSpPr>
        <p:cNvPr id="1" name=""/>
        <p:cNvGrpSpPr/>
        <p:nvPr/>
      </p:nvGrpSpPr>
      <p:grpSpPr>
        <a:xfrm>
          <a:off x="0" y="0"/>
          <a:ext cx="0" cy="0"/>
          <a:chOff x="0" y="0"/>
          <a:chExt cx="0" cy="0"/>
        </a:xfrm>
      </p:grpSpPr>
      <p:sp>
        <p:nvSpPr>
          <p:cNvPr id="307" name="此处键入主标题内容…"/>
          <p:cNvSpPr>
            <a:spLocks noGrp="1"/>
          </p:cNvSpPr>
          <p:nvPr>
            <p:ph type="body" sz="quarter" idx="13"/>
          </p:nvPr>
        </p:nvSpPr>
        <p:spPr>
          <a:xfrm>
            <a:off x="1049159" y="1011634"/>
            <a:ext cx="9286048" cy="2794001"/>
          </a:xfrm>
          <a:prstGeom prst="rect">
            <a:avLst/>
          </a:prstGeom>
        </p:spPr>
        <p:txBody>
          <a:bodyPr lIns="45719" tIns="45719" rIns="45719" bIns="45719" anchor="t">
            <a:spAutoFit/>
          </a:bodyPr>
          <a:lstStyle/>
          <a:p>
            <a:pPr marL="0" indent="0" defTabSz="1828433">
              <a:lnSpc>
                <a:spcPct val="90000"/>
              </a:lnSpc>
              <a:spcBef>
                <a:spcPts val="0"/>
              </a:spcBef>
              <a:buSzTx/>
              <a:buNone/>
              <a:defRPr sz="8000" b="1">
                <a:solidFill>
                  <a:srgbClr val="00CDC1"/>
                </a:solidFill>
                <a:latin typeface="Helvetica"/>
                <a:ea typeface="Helvetica"/>
                <a:cs typeface="Helvetica"/>
                <a:sym typeface="Helvetica"/>
              </a:defRPr>
            </a:pPr>
            <a:r>
              <a:t>此处键入主标题内容</a:t>
            </a:r>
          </a:p>
          <a:p>
            <a:pPr marL="0" indent="0" defTabSz="1828433">
              <a:lnSpc>
                <a:spcPct val="90000"/>
              </a:lnSpc>
              <a:spcBef>
                <a:spcPts val="0"/>
              </a:spcBef>
              <a:buSzTx/>
              <a:buNone/>
              <a:defRPr sz="8000" b="1">
                <a:solidFill>
                  <a:srgbClr val="00CDC1"/>
                </a:solidFill>
                <a:latin typeface="Helvetica"/>
                <a:ea typeface="Helvetica"/>
                <a:cs typeface="Helvetica"/>
                <a:sym typeface="Helvetica"/>
              </a:defRPr>
            </a:pPr>
            <a:r>
              <a:t>可双行排列</a:t>
            </a:r>
          </a:p>
        </p:txBody>
      </p:sp>
      <p:sp>
        <p:nvSpPr>
          <p:cNvPr id="308" name="为满足不同使用习惯的用户,推动大象的聊天做了全屏自适可选择样式优化,设计了不同的色卡支持用户的换肤的需求。"/>
          <p:cNvSpPr>
            <a:spLocks noGrp="1"/>
          </p:cNvSpPr>
          <p:nvPr>
            <p:ph type="body" sz="quarter" idx="14"/>
          </p:nvPr>
        </p:nvSpPr>
        <p:spPr>
          <a:xfrm>
            <a:off x="1076325" y="3811925"/>
            <a:ext cx="10848187" cy="1272542"/>
          </a:xfrm>
          <a:prstGeom prst="rect">
            <a:avLst/>
          </a:prstGeom>
        </p:spPr>
        <p:txBody>
          <a:bodyPr lIns="45719" tIns="45719" rIns="45719" bIns="45719" anchor="t">
            <a:spAutoFit/>
          </a:bodyPr>
          <a:lstStyle>
            <a:lvl1pPr marL="0" indent="0" algn="just" defTabSz="1828433">
              <a:lnSpc>
                <a:spcPts val="4600"/>
              </a:lnSpc>
              <a:spcBef>
                <a:spcPts val="0"/>
              </a:spcBef>
              <a:buSzTx/>
              <a:buNone/>
              <a:defRPr sz="3000">
                <a:solidFill>
                  <a:srgbClr val="999999"/>
                </a:solidFill>
                <a:latin typeface="Helvetica"/>
                <a:ea typeface="Helvetica"/>
                <a:cs typeface="Helvetica"/>
                <a:sym typeface="Helvetica"/>
              </a:defRPr>
            </a:lvl1pPr>
          </a:lstStyle>
          <a:p>
            <a:r>
              <a:t>为满足不同使用习惯的用户,推动大象的聊天做了全屏自适可选择样式优化,设计了不同的色卡支持用户的换肤的需求。 </a:t>
            </a:r>
          </a:p>
        </p:txBody>
      </p:sp>
      <p:sp>
        <p:nvSpPr>
          <p:cNvPr id="309" name="矩形"/>
          <p:cNvSpPr>
            <a:spLocks noGrp="1"/>
          </p:cNvSpPr>
          <p:nvPr>
            <p:ph type="body" sz="quarter" idx="15"/>
          </p:nvPr>
        </p:nvSpPr>
        <p:spPr>
          <a:xfrm>
            <a:off x="1063217" y="9319122"/>
            <a:ext cx="4442295" cy="98759"/>
          </a:xfrm>
          <a:prstGeom prst="rect">
            <a:avLst/>
          </a:prstGeom>
          <a:gradFill>
            <a:gsLst>
              <a:gs pos="0">
                <a:srgbClr val="00D9C6"/>
              </a:gs>
              <a:gs pos="100000">
                <a:srgbClr val="00CCBA"/>
              </a:gs>
            </a:gsLst>
          </a:gradFill>
        </p:spPr>
        <p:txBody>
          <a:bodyPr lIns="45719" tIns="45719" rIns="45719" bIns="45719">
            <a:noAutofit/>
          </a:bodyPr>
          <a:lstStyle/>
          <a:p>
            <a:pPr marL="0" indent="0" algn="ctr" defTabSz="1828433">
              <a:spcBef>
                <a:spcPts val="0"/>
              </a:spcBef>
              <a:buSzTx/>
              <a:buNone/>
              <a:defRPr sz="3600">
                <a:solidFill>
                  <a:srgbClr val="FFFFFF"/>
                </a:solidFill>
                <a:latin typeface="Calibri"/>
                <a:ea typeface="Calibri"/>
                <a:cs typeface="Calibri"/>
                <a:sym typeface="Calibri"/>
              </a:defRPr>
            </a:pPr>
            <a:endParaRPr/>
          </a:p>
        </p:txBody>
      </p:sp>
      <p:sp>
        <p:nvSpPr>
          <p:cNvPr id="310" name="键入副标题"/>
          <p:cNvSpPr>
            <a:spLocks noGrp="1"/>
          </p:cNvSpPr>
          <p:nvPr>
            <p:ph type="body" sz="quarter" idx="16"/>
          </p:nvPr>
        </p:nvSpPr>
        <p:spPr>
          <a:xfrm>
            <a:off x="1037817" y="9556750"/>
            <a:ext cx="2644141" cy="802640"/>
          </a:xfrm>
          <a:prstGeom prst="rect">
            <a:avLst/>
          </a:prstGeom>
        </p:spPr>
        <p:txBody>
          <a:bodyPr wrap="none" lIns="45719" tIns="45719" rIns="45719" bIns="45719" anchor="t">
            <a:spAutoFit/>
          </a:bodyPr>
          <a:lstStyle>
            <a:lvl1pPr marL="0" indent="0" defTabSz="1828433">
              <a:spcBef>
                <a:spcPts val="0"/>
              </a:spcBef>
              <a:buSzTx/>
              <a:buNone/>
              <a:defRPr sz="4000" b="1">
                <a:solidFill>
                  <a:srgbClr val="494949"/>
                </a:solidFill>
                <a:latin typeface="Helvetica"/>
                <a:ea typeface="Helvetica"/>
                <a:cs typeface="Helvetica"/>
                <a:sym typeface="Helvetica"/>
              </a:defRPr>
            </a:lvl1pPr>
          </a:lstStyle>
          <a:p>
            <a:r>
              <a:t>键入副标题</a:t>
            </a:r>
          </a:p>
        </p:txBody>
      </p:sp>
      <p:sp>
        <p:nvSpPr>
          <p:cNvPr id="311" name="2000"/>
          <p:cNvSpPr>
            <a:spLocks noGrp="1"/>
          </p:cNvSpPr>
          <p:nvPr>
            <p:ph type="body" sz="quarter" idx="17"/>
          </p:nvPr>
        </p:nvSpPr>
        <p:spPr>
          <a:xfrm>
            <a:off x="1014957" y="7980240"/>
            <a:ext cx="2364344" cy="1310641"/>
          </a:xfrm>
          <a:prstGeom prst="rect">
            <a:avLst/>
          </a:prstGeom>
        </p:spPr>
        <p:txBody>
          <a:bodyPr wrap="none" lIns="45719" tIns="45719" rIns="45719" bIns="45719" anchor="t">
            <a:spAutoFit/>
          </a:bodyPr>
          <a:lstStyle>
            <a:lvl1pPr marL="0" indent="0" defTabSz="1828433">
              <a:spcBef>
                <a:spcPts val="0"/>
              </a:spcBef>
              <a:buSzTx/>
              <a:buNone/>
              <a:defRPr sz="8000">
                <a:solidFill>
                  <a:srgbClr val="494949"/>
                </a:solidFill>
                <a:latin typeface="Helvetica"/>
                <a:ea typeface="Helvetica"/>
                <a:cs typeface="Helvetica"/>
                <a:sym typeface="Helvetica"/>
              </a:defRPr>
            </a:lvl1pPr>
          </a:lstStyle>
          <a:p>
            <a:r>
              <a:t>2000</a:t>
            </a:r>
          </a:p>
        </p:txBody>
      </p:sp>
      <p:sp>
        <p:nvSpPr>
          <p:cNvPr id="312" name="为满足不同使用习惯的用户,推动本次的大象web改版的窗口做了全屏自适。"/>
          <p:cNvSpPr>
            <a:spLocks noGrp="1"/>
          </p:cNvSpPr>
          <p:nvPr>
            <p:ph type="body" sz="quarter" idx="18"/>
          </p:nvPr>
        </p:nvSpPr>
        <p:spPr>
          <a:xfrm>
            <a:off x="1063217" y="10498259"/>
            <a:ext cx="4442295" cy="1492506"/>
          </a:xfrm>
          <a:prstGeom prst="rect">
            <a:avLst/>
          </a:prstGeom>
        </p:spPr>
        <p:txBody>
          <a:bodyPr lIns="45719" tIns="45719" rIns="45719" bIns="45719" anchor="t">
            <a:spAutoFit/>
          </a:bodyPr>
          <a:lstStyle>
            <a:lvl1pPr marL="0" indent="0" algn="just" defTabSz="1828433">
              <a:lnSpc>
                <a:spcPts val="3600"/>
              </a:lnSpc>
              <a:spcBef>
                <a:spcPts val="0"/>
              </a:spcBef>
              <a:buSzTx/>
              <a:buNone/>
              <a:defRPr sz="2800">
                <a:solidFill>
                  <a:srgbClr val="999999"/>
                </a:solidFill>
                <a:latin typeface="Helvetica"/>
                <a:ea typeface="Helvetica"/>
                <a:cs typeface="Helvetica"/>
                <a:sym typeface="Helvetica"/>
              </a:defRPr>
            </a:lvl1pPr>
          </a:lstStyle>
          <a:p>
            <a:r>
              <a:t>为满足不同使用习惯的用户,推动本次的大象web改版的窗口做了全屏自适。 </a:t>
            </a:r>
          </a:p>
        </p:txBody>
      </p:sp>
      <p:sp>
        <p:nvSpPr>
          <p:cNvPr id="313" name="矩形"/>
          <p:cNvSpPr>
            <a:spLocks noGrp="1"/>
          </p:cNvSpPr>
          <p:nvPr>
            <p:ph type="body" sz="quarter" idx="19"/>
          </p:nvPr>
        </p:nvSpPr>
        <p:spPr>
          <a:xfrm>
            <a:off x="7023750" y="7380255"/>
            <a:ext cx="4442295" cy="98759"/>
          </a:xfrm>
          <a:prstGeom prst="rect">
            <a:avLst/>
          </a:prstGeom>
          <a:gradFill>
            <a:gsLst>
              <a:gs pos="0">
                <a:srgbClr val="00D9C6"/>
              </a:gs>
              <a:gs pos="100000">
                <a:srgbClr val="00CCBA"/>
              </a:gs>
            </a:gsLst>
          </a:gradFill>
        </p:spPr>
        <p:txBody>
          <a:bodyPr lIns="45719" tIns="45719" rIns="45719" bIns="45719">
            <a:noAutofit/>
          </a:bodyPr>
          <a:lstStyle/>
          <a:p>
            <a:pPr marL="0" indent="0" algn="ctr" defTabSz="1828433">
              <a:spcBef>
                <a:spcPts val="0"/>
              </a:spcBef>
              <a:buSzTx/>
              <a:buNone/>
              <a:defRPr sz="3600">
                <a:solidFill>
                  <a:srgbClr val="FFFFFF"/>
                </a:solidFill>
                <a:latin typeface="Calibri"/>
                <a:ea typeface="Calibri"/>
                <a:cs typeface="Calibri"/>
                <a:sym typeface="Calibri"/>
              </a:defRPr>
            </a:pPr>
            <a:endParaRPr/>
          </a:p>
        </p:txBody>
      </p:sp>
      <p:sp>
        <p:nvSpPr>
          <p:cNvPr id="314" name="键入副标题"/>
          <p:cNvSpPr>
            <a:spLocks noGrp="1"/>
          </p:cNvSpPr>
          <p:nvPr>
            <p:ph type="body" sz="quarter" idx="20"/>
          </p:nvPr>
        </p:nvSpPr>
        <p:spPr>
          <a:xfrm>
            <a:off x="6998350" y="7617883"/>
            <a:ext cx="2644141" cy="802641"/>
          </a:xfrm>
          <a:prstGeom prst="rect">
            <a:avLst/>
          </a:prstGeom>
        </p:spPr>
        <p:txBody>
          <a:bodyPr wrap="none" lIns="45719" tIns="45719" rIns="45719" bIns="45719" anchor="t">
            <a:spAutoFit/>
          </a:bodyPr>
          <a:lstStyle>
            <a:lvl1pPr marL="0" indent="0" defTabSz="1828433">
              <a:spcBef>
                <a:spcPts val="0"/>
              </a:spcBef>
              <a:buSzTx/>
              <a:buNone/>
              <a:defRPr sz="4000" b="1">
                <a:solidFill>
                  <a:srgbClr val="494949"/>
                </a:solidFill>
                <a:latin typeface="Helvetica"/>
                <a:ea typeface="Helvetica"/>
                <a:cs typeface="Helvetica"/>
                <a:sym typeface="Helvetica"/>
              </a:defRPr>
            </a:lvl1pPr>
          </a:lstStyle>
          <a:p>
            <a:r>
              <a:t>键入副标题</a:t>
            </a:r>
          </a:p>
        </p:txBody>
      </p:sp>
      <p:sp>
        <p:nvSpPr>
          <p:cNvPr id="315" name="2002"/>
          <p:cNvSpPr>
            <a:spLocks noGrp="1"/>
          </p:cNvSpPr>
          <p:nvPr>
            <p:ph type="body" sz="quarter" idx="21"/>
          </p:nvPr>
        </p:nvSpPr>
        <p:spPr>
          <a:xfrm>
            <a:off x="6975490" y="6041373"/>
            <a:ext cx="2364344" cy="1310641"/>
          </a:xfrm>
          <a:prstGeom prst="rect">
            <a:avLst/>
          </a:prstGeom>
        </p:spPr>
        <p:txBody>
          <a:bodyPr wrap="none" lIns="45719" tIns="45719" rIns="45719" bIns="45719" anchor="t">
            <a:spAutoFit/>
          </a:bodyPr>
          <a:lstStyle>
            <a:lvl1pPr marL="0" indent="0" defTabSz="1828433">
              <a:spcBef>
                <a:spcPts val="0"/>
              </a:spcBef>
              <a:buSzTx/>
              <a:buNone/>
              <a:defRPr sz="8000">
                <a:solidFill>
                  <a:srgbClr val="494949"/>
                </a:solidFill>
                <a:latin typeface="Helvetica"/>
                <a:ea typeface="Helvetica"/>
                <a:cs typeface="Helvetica"/>
                <a:sym typeface="Helvetica"/>
              </a:defRPr>
            </a:lvl1pPr>
          </a:lstStyle>
          <a:p>
            <a:r>
              <a:t>2002</a:t>
            </a:r>
          </a:p>
        </p:txBody>
      </p:sp>
      <p:sp>
        <p:nvSpPr>
          <p:cNvPr id="316" name="为满足不同使用习惯的用户,推动本次的大象web改版的窗口做了全屏自适。"/>
          <p:cNvSpPr>
            <a:spLocks noGrp="1"/>
          </p:cNvSpPr>
          <p:nvPr>
            <p:ph type="body" sz="quarter" idx="22"/>
          </p:nvPr>
        </p:nvSpPr>
        <p:spPr>
          <a:xfrm>
            <a:off x="7023750" y="8559393"/>
            <a:ext cx="4442295" cy="1492505"/>
          </a:xfrm>
          <a:prstGeom prst="rect">
            <a:avLst/>
          </a:prstGeom>
        </p:spPr>
        <p:txBody>
          <a:bodyPr lIns="45719" tIns="45719" rIns="45719" bIns="45719" anchor="t">
            <a:spAutoFit/>
          </a:bodyPr>
          <a:lstStyle>
            <a:lvl1pPr marL="0" indent="0" algn="just" defTabSz="1828433">
              <a:lnSpc>
                <a:spcPts val="3600"/>
              </a:lnSpc>
              <a:spcBef>
                <a:spcPts val="0"/>
              </a:spcBef>
              <a:buSzTx/>
              <a:buNone/>
              <a:defRPr sz="2800">
                <a:solidFill>
                  <a:srgbClr val="999999"/>
                </a:solidFill>
                <a:latin typeface="Helvetica"/>
                <a:ea typeface="Helvetica"/>
                <a:cs typeface="Helvetica"/>
                <a:sym typeface="Helvetica"/>
              </a:defRPr>
            </a:lvl1pPr>
          </a:lstStyle>
          <a:p>
            <a:r>
              <a:t>为满足不同使用习惯的用户,推动本次的大象web改版的窗口做了全屏自适。 </a:t>
            </a:r>
          </a:p>
        </p:txBody>
      </p:sp>
      <p:sp>
        <p:nvSpPr>
          <p:cNvPr id="317" name="矩形"/>
          <p:cNvSpPr>
            <a:spLocks noGrp="1"/>
          </p:cNvSpPr>
          <p:nvPr>
            <p:ph type="body" sz="quarter" idx="23"/>
          </p:nvPr>
        </p:nvSpPr>
        <p:spPr>
          <a:xfrm>
            <a:off x="12984284" y="5441389"/>
            <a:ext cx="4442295" cy="98758"/>
          </a:xfrm>
          <a:prstGeom prst="rect">
            <a:avLst/>
          </a:prstGeom>
          <a:gradFill>
            <a:gsLst>
              <a:gs pos="0">
                <a:srgbClr val="00D9C6"/>
              </a:gs>
              <a:gs pos="100000">
                <a:srgbClr val="00CCBA"/>
              </a:gs>
            </a:gsLst>
          </a:gradFill>
        </p:spPr>
        <p:txBody>
          <a:bodyPr lIns="45719" tIns="45719" rIns="45719" bIns="45719">
            <a:noAutofit/>
          </a:bodyPr>
          <a:lstStyle/>
          <a:p>
            <a:pPr marL="0" indent="0" algn="ctr" defTabSz="1828433">
              <a:spcBef>
                <a:spcPts val="0"/>
              </a:spcBef>
              <a:buSzTx/>
              <a:buNone/>
              <a:defRPr sz="3600">
                <a:solidFill>
                  <a:srgbClr val="FFFFFF"/>
                </a:solidFill>
                <a:latin typeface="Calibri"/>
                <a:ea typeface="Calibri"/>
                <a:cs typeface="Calibri"/>
                <a:sym typeface="Calibri"/>
              </a:defRPr>
            </a:pPr>
            <a:endParaRPr/>
          </a:p>
        </p:txBody>
      </p:sp>
      <p:sp>
        <p:nvSpPr>
          <p:cNvPr id="318" name="键入副标题"/>
          <p:cNvSpPr>
            <a:spLocks noGrp="1"/>
          </p:cNvSpPr>
          <p:nvPr>
            <p:ph type="body" sz="quarter" idx="24"/>
          </p:nvPr>
        </p:nvSpPr>
        <p:spPr>
          <a:xfrm>
            <a:off x="12958884" y="5679016"/>
            <a:ext cx="2644141" cy="802641"/>
          </a:xfrm>
          <a:prstGeom prst="rect">
            <a:avLst/>
          </a:prstGeom>
        </p:spPr>
        <p:txBody>
          <a:bodyPr wrap="none" lIns="45719" tIns="45719" rIns="45719" bIns="45719" anchor="t">
            <a:spAutoFit/>
          </a:bodyPr>
          <a:lstStyle>
            <a:lvl1pPr marL="0" indent="0" defTabSz="1828433">
              <a:spcBef>
                <a:spcPts val="0"/>
              </a:spcBef>
              <a:buSzTx/>
              <a:buNone/>
              <a:defRPr sz="4000" b="1">
                <a:solidFill>
                  <a:srgbClr val="494949"/>
                </a:solidFill>
                <a:latin typeface="Helvetica"/>
                <a:ea typeface="Helvetica"/>
                <a:cs typeface="Helvetica"/>
                <a:sym typeface="Helvetica"/>
              </a:defRPr>
            </a:lvl1pPr>
          </a:lstStyle>
          <a:p>
            <a:r>
              <a:t>键入副标题</a:t>
            </a:r>
          </a:p>
        </p:txBody>
      </p:sp>
      <p:sp>
        <p:nvSpPr>
          <p:cNvPr id="319" name="2010"/>
          <p:cNvSpPr>
            <a:spLocks noGrp="1"/>
          </p:cNvSpPr>
          <p:nvPr>
            <p:ph type="body" sz="quarter" idx="25"/>
          </p:nvPr>
        </p:nvSpPr>
        <p:spPr>
          <a:xfrm>
            <a:off x="12936023" y="4102506"/>
            <a:ext cx="2364344" cy="1310641"/>
          </a:xfrm>
          <a:prstGeom prst="rect">
            <a:avLst/>
          </a:prstGeom>
        </p:spPr>
        <p:txBody>
          <a:bodyPr wrap="none" lIns="45719" tIns="45719" rIns="45719" bIns="45719" anchor="t">
            <a:spAutoFit/>
          </a:bodyPr>
          <a:lstStyle>
            <a:lvl1pPr marL="0" indent="0" defTabSz="1828433">
              <a:spcBef>
                <a:spcPts val="0"/>
              </a:spcBef>
              <a:buSzTx/>
              <a:buNone/>
              <a:defRPr sz="8000">
                <a:solidFill>
                  <a:srgbClr val="494949"/>
                </a:solidFill>
                <a:latin typeface="Helvetica"/>
                <a:ea typeface="Helvetica"/>
                <a:cs typeface="Helvetica"/>
                <a:sym typeface="Helvetica"/>
              </a:defRPr>
            </a:lvl1pPr>
          </a:lstStyle>
          <a:p>
            <a:r>
              <a:t>2010</a:t>
            </a:r>
          </a:p>
        </p:txBody>
      </p:sp>
      <p:sp>
        <p:nvSpPr>
          <p:cNvPr id="320" name="为满足不同使用习惯的用户,推动本次的大象web改版的窗口做了全屏自适。"/>
          <p:cNvSpPr>
            <a:spLocks noGrp="1"/>
          </p:cNvSpPr>
          <p:nvPr>
            <p:ph type="body" sz="quarter" idx="26"/>
          </p:nvPr>
        </p:nvSpPr>
        <p:spPr>
          <a:xfrm>
            <a:off x="12984284" y="6620526"/>
            <a:ext cx="4442295" cy="1492506"/>
          </a:xfrm>
          <a:prstGeom prst="rect">
            <a:avLst/>
          </a:prstGeom>
        </p:spPr>
        <p:txBody>
          <a:bodyPr lIns="45719" tIns="45719" rIns="45719" bIns="45719" anchor="t">
            <a:spAutoFit/>
          </a:bodyPr>
          <a:lstStyle>
            <a:lvl1pPr marL="0" indent="0" algn="just" defTabSz="1828433">
              <a:lnSpc>
                <a:spcPts val="3600"/>
              </a:lnSpc>
              <a:spcBef>
                <a:spcPts val="0"/>
              </a:spcBef>
              <a:buSzTx/>
              <a:buNone/>
              <a:defRPr sz="2800">
                <a:solidFill>
                  <a:srgbClr val="999999"/>
                </a:solidFill>
                <a:latin typeface="Helvetica"/>
                <a:ea typeface="Helvetica"/>
                <a:cs typeface="Helvetica"/>
                <a:sym typeface="Helvetica"/>
              </a:defRPr>
            </a:lvl1pPr>
          </a:lstStyle>
          <a:p>
            <a:r>
              <a:t>为满足不同使用习惯的用户,推动本次的大象web改版的窗口做了全屏自适。 </a:t>
            </a:r>
          </a:p>
        </p:txBody>
      </p:sp>
      <p:sp>
        <p:nvSpPr>
          <p:cNvPr id="321" name="矩形"/>
          <p:cNvSpPr>
            <a:spLocks noGrp="1"/>
          </p:cNvSpPr>
          <p:nvPr>
            <p:ph type="body" sz="quarter" idx="27"/>
          </p:nvPr>
        </p:nvSpPr>
        <p:spPr>
          <a:xfrm>
            <a:off x="18944817" y="3502522"/>
            <a:ext cx="4442295" cy="98759"/>
          </a:xfrm>
          <a:prstGeom prst="rect">
            <a:avLst/>
          </a:prstGeom>
          <a:gradFill>
            <a:gsLst>
              <a:gs pos="0">
                <a:srgbClr val="00D9C6"/>
              </a:gs>
              <a:gs pos="100000">
                <a:srgbClr val="00CCBA"/>
              </a:gs>
            </a:gsLst>
          </a:gradFill>
        </p:spPr>
        <p:txBody>
          <a:bodyPr lIns="45719" tIns="45719" rIns="45719" bIns="45719">
            <a:noAutofit/>
          </a:bodyPr>
          <a:lstStyle/>
          <a:p>
            <a:pPr marL="0" indent="0" algn="ctr" defTabSz="1828433">
              <a:spcBef>
                <a:spcPts val="0"/>
              </a:spcBef>
              <a:buSzTx/>
              <a:buNone/>
              <a:defRPr sz="3600">
                <a:solidFill>
                  <a:srgbClr val="FFFFFF"/>
                </a:solidFill>
                <a:latin typeface="Calibri"/>
                <a:ea typeface="Calibri"/>
                <a:cs typeface="Calibri"/>
                <a:sym typeface="Calibri"/>
              </a:defRPr>
            </a:pPr>
            <a:endParaRPr/>
          </a:p>
        </p:txBody>
      </p:sp>
      <p:sp>
        <p:nvSpPr>
          <p:cNvPr id="322" name="键入副标题"/>
          <p:cNvSpPr>
            <a:spLocks noGrp="1"/>
          </p:cNvSpPr>
          <p:nvPr>
            <p:ph type="body" sz="quarter" idx="28"/>
          </p:nvPr>
        </p:nvSpPr>
        <p:spPr>
          <a:xfrm>
            <a:off x="18919417" y="3740150"/>
            <a:ext cx="2644141" cy="802640"/>
          </a:xfrm>
          <a:prstGeom prst="rect">
            <a:avLst/>
          </a:prstGeom>
        </p:spPr>
        <p:txBody>
          <a:bodyPr wrap="none" lIns="45719" tIns="45719" rIns="45719" bIns="45719" anchor="t">
            <a:spAutoFit/>
          </a:bodyPr>
          <a:lstStyle>
            <a:lvl1pPr marL="0" indent="0" defTabSz="1828433">
              <a:spcBef>
                <a:spcPts val="0"/>
              </a:spcBef>
              <a:buSzTx/>
              <a:buNone/>
              <a:defRPr sz="4000" b="1">
                <a:solidFill>
                  <a:srgbClr val="494949"/>
                </a:solidFill>
                <a:latin typeface="Helvetica"/>
                <a:ea typeface="Helvetica"/>
                <a:cs typeface="Helvetica"/>
                <a:sym typeface="Helvetica"/>
              </a:defRPr>
            </a:lvl1pPr>
          </a:lstStyle>
          <a:p>
            <a:r>
              <a:t>键入副标题</a:t>
            </a:r>
          </a:p>
        </p:txBody>
      </p:sp>
      <p:sp>
        <p:nvSpPr>
          <p:cNvPr id="323" name="2017"/>
          <p:cNvSpPr>
            <a:spLocks noGrp="1"/>
          </p:cNvSpPr>
          <p:nvPr>
            <p:ph type="body" sz="quarter" idx="29"/>
          </p:nvPr>
        </p:nvSpPr>
        <p:spPr>
          <a:xfrm>
            <a:off x="18896556" y="2163640"/>
            <a:ext cx="2364344" cy="1310641"/>
          </a:xfrm>
          <a:prstGeom prst="rect">
            <a:avLst/>
          </a:prstGeom>
        </p:spPr>
        <p:txBody>
          <a:bodyPr wrap="none" lIns="45719" tIns="45719" rIns="45719" bIns="45719" anchor="t">
            <a:spAutoFit/>
          </a:bodyPr>
          <a:lstStyle>
            <a:lvl1pPr marL="0" indent="0" defTabSz="1828433">
              <a:spcBef>
                <a:spcPts val="0"/>
              </a:spcBef>
              <a:buSzTx/>
              <a:buNone/>
              <a:defRPr sz="8000">
                <a:solidFill>
                  <a:srgbClr val="494949"/>
                </a:solidFill>
                <a:latin typeface="Helvetica"/>
                <a:ea typeface="Helvetica"/>
                <a:cs typeface="Helvetica"/>
                <a:sym typeface="Helvetica"/>
              </a:defRPr>
            </a:lvl1pPr>
          </a:lstStyle>
          <a:p>
            <a:r>
              <a:t>2017</a:t>
            </a:r>
          </a:p>
        </p:txBody>
      </p:sp>
      <p:sp>
        <p:nvSpPr>
          <p:cNvPr id="324" name="为满足不同使用习惯的用户,推动本次的大象web改版的窗口做了全屏自适。"/>
          <p:cNvSpPr>
            <a:spLocks noGrp="1"/>
          </p:cNvSpPr>
          <p:nvPr>
            <p:ph type="body" sz="quarter" idx="30"/>
          </p:nvPr>
        </p:nvSpPr>
        <p:spPr>
          <a:xfrm>
            <a:off x="18944817" y="4681659"/>
            <a:ext cx="4442295" cy="1492506"/>
          </a:xfrm>
          <a:prstGeom prst="rect">
            <a:avLst/>
          </a:prstGeom>
        </p:spPr>
        <p:txBody>
          <a:bodyPr lIns="45719" tIns="45719" rIns="45719" bIns="45719" anchor="t">
            <a:spAutoFit/>
          </a:bodyPr>
          <a:lstStyle>
            <a:lvl1pPr marL="0" indent="0" algn="just" defTabSz="1828433">
              <a:lnSpc>
                <a:spcPts val="3600"/>
              </a:lnSpc>
              <a:spcBef>
                <a:spcPts val="0"/>
              </a:spcBef>
              <a:buSzTx/>
              <a:buNone/>
              <a:defRPr sz="2800">
                <a:solidFill>
                  <a:srgbClr val="999999"/>
                </a:solidFill>
                <a:latin typeface="Helvetica"/>
                <a:ea typeface="Helvetica"/>
                <a:cs typeface="Helvetica"/>
                <a:sym typeface="Helvetica"/>
              </a:defRPr>
            </a:lvl1pPr>
          </a:lstStyle>
          <a:p>
            <a:r>
              <a:t>为满足不同使用习惯的用户,推动本次的大象web改版的窗口做了全屏自适。 </a:t>
            </a:r>
          </a:p>
        </p:txBody>
      </p:sp>
      <p:sp>
        <p:nvSpPr>
          <p:cNvPr id="325" name="矩形"/>
          <p:cNvSpPr>
            <a:spLocks noGrp="1"/>
          </p:cNvSpPr>
          <p:nvPr>
            <p:ph type="body" sz="quarter" idx="31"/>
          </p:nvPr>
        </p:nvSpPr>
        <p:spPr>
          <a:xfrm>
            <a:off x="-3295998" y="3618"/>
            <a:ext cx="15489140" cy="254298"/>
          </a:xfrm>
          <a:prstGeom prst="rect">
            <a:avLst/>
          </a:prstGeom>
          <a:solidFill>
            <a:srgbClr val="00CDC1"/>
          </a:solidFill>
        </p:spPr>
        <p:txBody>
          <a:bodyPr>
            <a:noAutofit/>
          </a:bodyPr>
          <a:lstStyle/>
          <a:p>
            <a:pPr marL="0" indent="0" algn="ctr">
              <a:spcBef>
                <a:spcPts val="0"/>
              </a:spcBef>
              <a:buSzTx/>
              <a:buNone/>
              <a:defRPr sz="3200">
                <a:solidFill>
                  <a:srgbClr val="FFFFFF"/>
                </a:solidFill>
              </a:defRPr>
            </a:pPr>
            <a:endParaRPr/>
          </a:p>
        </p:txBody>
      </p:sp>
      <p:sp>
        <p:nvSpPr>
          <p:cNvPr id="326" name="矩形"/>
          <p:cNvSpPr>
            <a:spLocks noGrp="1"/>
          </p:cNvSpPr>
          <p:nvPr>
            <p:ph type="body" sz="quarter" idx="32"/>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32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白页">
    <p:spTree>
      <p:nvGrpSpPr>
        <p:cNvPr id="1" name=""/>
        <p:cNvGrpSpPr/>
        <p:nvPr/>
      </p:nvGrpSpPr>
      <p:grpSpPr>
        <a:xfrm>
          <a:off x="0" y="0"/>
          <a:ext cx="0" cy="0"/>
          <a:chOff x="0" y="0"/>
          <a:chExt cx="0" cy="0"/>
        </a:xfrm>
      </p:grpSpPr>
      <p:sp>
        <p:nvSpPr>
          <p:cNvPr id="2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描述 拷贝 6">
    <p:spTree>
      <p:nvGrpSpPr>
        <p:cNvPr id="1" name=""/>
        <p:cNvGrpSpPr/>
        <p:nvPr/>
      </p:nvGrpSpPr>
      <p:grpSpPr>
        <a:xfrm>
          <a:off x="0" y="0"/>
          <a:ext cx="0" cy="0"/>
          <a:chOff x="0" y="0"/>
          <a:chExt cx="0" cy="0"/>
        </a:xfrm>
      </p:grpSpPr>
      <p:sp>
        <p:nvSpPr>
          <p:cNvPr id="334" name="400+"/>
          <p:cNvSpPr>
            <a:spLocks noGrp="1"/>
          </p:cNvSpPr>
          <p:nvPr>
            <p:ph type="body" sz="quarter" idx="13"/>
          </p:nvPr>
        </p:nvSpPr>
        <p:spPr>
          <a:xfrm>
            <a:off x="1977604" y="5529897"/>
            <a:ext cx="3588297" cy="1971676"/>
          </a:xfrm>
          <a:prstGeom prst="rect">
            <a:avLst/>
          </a:prstGeom>
        </p:spPr>
        <p:txBody>
          <a:bodyPr wrap="none">
            <a:spAutoFit/>
          </a:bodyPr>
          <a:lstStyle>
            <a:lvl1pPr marL="0" indent="0" algn="ctr">
              <a:spcBef>
                <a:spcPts val="0"/>
              </a:spcBef>
              <a:buSzTx/>
              <a:buNone/>
              <a:defRPr sz="12000">
                <a:solidFill>
                  <a:srgbClr val="00CDC1"/>
                </a:solidFill>
                <a:latin typeface="Helvetica"/>
                <a:ea typeface="Helvetica"/>
                <a:cs typeface="Helvetica"/>
                <a:sym typeface="Helvetica"/>
              </a:defRPr>
            </a:lvl1pPr>
          </a:lstStyle>
          <a:p>
            <a:r>
              <a:t>400+</a:t>
            </a:r>
          </a:p>
        </p:txBody>
      </p:sp>
      <p:sp>
        <p:nvSpPr>
          <p:cNvPr id="335" name="200+"/>
          <p:cNvSpPr>
            <a:spLocks noGrp="1"/>
          </p:cNvSpPr>
          <p:nvPr>
            <p:ph type="body" sz="quarter" idx="14"/>
          </p:nvPr>
        </p:nvSpPr>
        <p:spPr>
          <a:xfrm>
            <a:off x="7591103" y="5529897"/>
            <a:ext cx="3588297" cy="1971676"/>
          </a:xfrm>
          <a:prstGeom prst="rect">
            <a:avLst/>
          </a:prstGeom>
        </p:spPr>
        <p:txBody>
          <a:bodyPr wrap="none">
            <a:spAutoFit/>
          </a:bodyPr>
          <a:lstStyle>
            <a:lvl1pPr marL="0" indent="0" algn="ctr">
              <a:spcBef>
                <a:spcPts val="0"/>
              </a:spcBef>
              <a:buSzTx/>
              <a:buNone/>
              <a:defRPr sz="12000">
                <a:solidFill>
                  <a:srgbClr val="FF7040"/>
                </a:solidFill>
                <a:latin typeface="Helvetica"/>
                <a:ea typeface="Helvetica"/>
                <a:cs typeface="Helvetica"/>
                <a:sym typeface="Helvetica"/>
              </a:defRPr>
            </a:lvl1pPr>
          </a:lstStyle>
          <a:p>
            <a:r>
              <a:t>200+</a:t>
            </a:r>
          </a:p>
        </p:txBody>
      </p:sp>
      <p:sp>
        <p:nvSpPr>
          <p:cNvPr id="336" name="300+"/>
          <p:cNvSpPr>
            <a:spLocks noGrp="1"/>
          </p:cNvSpPr>
          <p:nvPr>
            <p:ph type="body" sz="quarter" idx="15"/>
          </p:nvPr>
        </p:nvSpPr>
        <p:spPr>
          <a:xfrm>
            <a:off x="13204601" y="5529897"/>
            <a:ext cx="3588297" cy="1971676"/>
          </a:xfrm>
          <a:prstGeom prst="rect">
            <a:avLst/>
          </a:prstGeom>
        </p:spPr>
        <p:txBody>
          <a:bodyPr wrap="none">
            <a:spAutoFit/>
          </a:bodyPr>
          <a:lstStyle>
            <a:lvl1pPr marL="0" indent="0" algn="ctr">
              <a:spcBef>
                <a:spcPts val="0"/>
              </a:spcBef>
              <a:buSzTx/>
              <a:buNone/>
              <a:defRPr sz="12000">
                <a:solidFill>
                  <a:srgbClr val="00CDC1"/>
                </a:solidFill>
                <a:latin typeface="Helvetica"/>
                <a:ea typeface="Helvetica"/>
                <a:cs typeface="Helvetica"/>
                <a:sym typeface="Helvetica"/>
              </a:defRPr>
            </a:lvl1pPr>
          </a:lstStyle>
          <a:p>
            <a:r>
              <a:t>300+</a:t>
            </a:r>
          </a:p>
        </p:txBody>
      </p:sp>
      <p:sp>
        <p:nvSpPr>
          <p:cNvPr id="337" name="300+"/>
          <p:cNvSpPr>
            <a:spLocks noGrp="1"/>
          </p:cNvSpPr>
          <p:nvPr>
            <p:ph type="body" sz="quarter" idx="16"/>
          </p:nvPr>
        </p:nvSpPr>
        <p:spPr>
          <a:xfrm>
            <a:off x="18818099" y="5529897"/>
            <a:ext cx="3588297" cy="1971676"/>
          </a:xfrm>
          <a:prstGeom prst="rect">
            <a:avLst/>
          </a:prstGeom>
        </p:spPr>
        <p:txBody>
          <a:bodyPr wrap="none">
            <a:spAutoFit/>
          </a:bodyPr>
          <a:lstStyle>
            <a:lvl1pPr marL="0" indent="0" algn="ctr">
              <a:spcBef>
                <a:spcPts val="0"/>
              </a:spcBef>
              <a:buSzTx/>
              <a:buNone/>
              <a:defRPr sz="12000">
                <a:solidFill>
                  <a:srgbClr val="FF7040"/>
                </a:solidFill>
                <a:latin typeface="Helvetica"/>
                <a:ea typeface="Helvetica"/>
                <a:cs typeface="Helvetica"/>
                <a:sym typeface="Helvetica"/>
              </a:defRPr>
            </a:lvl1pPr>
          </a:lstStyle>
          <a:p>
            <a:r>
              <a:t>300+</a:t>
            </a:r>
          </a:p>
        </p:txBody>
      </p:sp>
      <p:sp>
        <p:nvSpPr>
          <p:cNvPr id="338" name="中文内容介绍"/>
          <p:cNvSpPr>
            <a:spLocks noGrp="1"/>
          </p:cNvSpPr>
          <p:nvPr>
            <p:ph type="body" sz="quarter" idx="17"/>
          </p:nvPr>
        </p:nvSpPr>
        <p:spPr>
          <a:xfrm>
            <a:off x="19391459" y="7509827"/>
            <a:ext cx="2441576" cy="676276"/>
          </a:xfrm>
          <a:prstGeom prst="rect">
            <a:avLst/>
          </a:prstGeom>
        </p:spPr>
        <p:txBody>
          <a:bodyPr wrap="none" anchor="t">
            <a:spAutoFit/>
          </a:bodyPr>
          <a:lstStyle>
            <a:lvl1pPr marL="0" indent="0" algn="ctr">
              <a:spcBef>
                <a:spcPts val="0"/>
              </a:spcBef>
              <a:buSzTx/>
              <a:buNone/>
              <a:defRPr sz="3000">
                <a:solidFill>
                  <a:srgbClr val="53585F"/>
                </a:solidFill>
                <a:latin typeface="Helvetica"/>
                <a:ea typeface="Helvetica"/>
                <a:cs typeface="Helvetica"/>
                <a:sym typeface="Helvetica"/>
              </a:defRPr>
            </a:lvl1pPr>
          </a:lstStyle>
          <a:p>
            <a:r>
              <a:t>中文内容介绍</a:t>
            </a:r>
          </a:p>
        </p:txBody>
      </p:sp>
      <p:sp>
        <p:nvSpPr>
          <p:cNvPr id="339" name="此处键入主标题"/>
          <p:cNvSpPr>
            <a:spLocks noGrp="1"/>
          </p:cNvSpPr>
          <p:nvPr>
            <p:ph type="body" sz="quarter" idx="18"/>
          </p:nvPr>
        </p:nvSpPr>
        <p:spPr>
          <a:xfrm>
            <a:off x="9447212" y="1343666"/>
            <a:ext cx="5489576" cy="1209676"/>
          </a:xfrm>
          <a:prstGeom prst="rect">
            <a:avLst/>
          </a:prstGeom>
        </p:spPr>
        <p:txBody>
          <a:bodyPr wrap="none" anchor="t">
            <a:spAutoFit/>
          </a:bodyPr>
          <a:lstStyle>
            <a:lvl1pPr marL="0" indent="0" algn="ctr" defTabSz="1828433">
              <a:spcBef>
                <a:spcPts val="0"/>
              </a:spcBef>
              <a:buSzTx/>
              <a:buNone/>
              <a:defRPr sz="6000">
                <a:solidFill>
                  <a:srgbClr val="00CDC1"/>
                </a:solidFill>
                <a:uFill>
                  <a:solidFill>
                    <a:srgbClr val="000000"/>
                  </a:solidFill>
                </a:uFill>
                <a:latin typeface="Helvetica"/>
                <a:ea typeface="Helvetica"/>
                <a:cs typeface="Helvetica"/>
                <a:sym typeface="Helvetica"/>
              </a:defRPr>
            </a:lvl1pPr>
          </a:lstStyle>
          <a:p>
            <a:pPr>
              <a:defRPr>
                <a:uFill>
                  <a:solidFill>
                    <a:srgbClr val="7F7F7F"/>
                  </a:solidFill>
                </a:uFill>
              </a:defRPr>
            </a:pPr>
            <a:r>
              <a:rPr>
                <a:uFill>
                  <a:solidFill>
                    <a:srgbClr val="000000"/>
                  </a:solidFill>
                </a:uFill>
              </a:rPr>
              <a:t>此处键入主标题</a:t>
            </a:r>
          </a:p>
        </p:txBody>
      </p:sp>
      <p:sp>
        <p:nvSpPr>
          <p:cNvPr id="340" name="中文内容介绍"/>
          <p:cNvSpPr>
            <a:spLocks noGrp="1"/>
          </p:cNvSpPr>
          <p:nvPr>
            <p:ph type="body" sz="quarter" idx="19"/>
          </p:nvPr>
        </p:nvSpPr>
        <p:spPr>
          <a:xfrm>
            <a:off x="13777962" y="7509827"/>
            <a:ext cx="2441576" cy="676276"/>
          </a:xfrm>
          <a:prstGeom prst="rect">
            <a:avLst/>
          </a:prstGeom>
        </p:spPr>
        <p:txBody>
          <a:bodyPr wrap="none" anchor="t">
            <a:spAutoFit/>
          </a:bodyPr>
          <a:lstStyle>
            <a:lvl1pPr marL="0" indent="0" algn="ctr">
              <a:spcBef>
                <a:spcPts val="0"/>
              </a:spcBef>
              <a:buSzTx/>
              <a:buNone/>
              <a:defRPr sz="3000">
                <a:solidFill>
                  <a:srgbClr val="53585F"/>
                </a:solidFill>
                <a:latin typeface="Helvetica"/>
                <a:ea typeface="Helvetica"/>
                <a:cs typeface="Helvetica"/>
                <a:sym typeface="Helvetica"/>
              </a:defRPr>
            </a:lvl1pPr>
          </a:lstStyle>
          <a:p>
            <a:r>
              <a:t>中文内容介绍</a:t>
            </a:r>
          </a:p>
        </p:txBody>
      </p:sp>
      <p:sp>
        <p:nvSpPr>
          <p:cNvPr id="341" name="中文内容介绍"/>
          <p:cNvSpPr>
            <a:spLocks noGrp="1"/>
          </p:cNvSpPr>
          <p:nvPr>
            <p:ph type="body" sz="quarter" idx="20"/>
          </p:nvPr>
        </p:nvSpPr>
        <p:spPr>
          <a:xfrm>
            <a:off x="8164463" y="7509827"/>
            <a:ext cx="2441576" cy="676276"/>
          </a:xfrm>
          <a:prstGeom prst="rect">
            <a:avLst/>
          </a:prstGeom>
        </p:spPr>
        <p:txBody>
          <a:bodyPr wrap="none" anchor="t">
            <a:spAutoFit/>
          </a:bodyPr>
          <a:lstStyle>
            <a:lvl1pPr marL="0" indent="0" algn="ctr">
              <a:spcBef>
                <a:spcPts val="0"/>
              </a:spcBef>
              <a:buSzTx/>
              <a:buNone/>
              <a:defRPr sz="3000">
                <a:solidFill>
                  <a:srgbClr val="53585F"/>
                </a:solidFill>
                <a:latin typeface="Helvetica"/>
                <a:ea typeface="Helvetica"/>
                <a:cs typeface="Helvetica"/>
                <a:sym typeface="Helvetica"/>
              </a:defRPr>
            </a:lvl1pPr>
          </a:lstStyle>
          <a:p>
            <a:r>
              <a:t>中文内容介绍</a:t>
            </a:r>
          </a:p>
        </p:txBody>
      </p:sp>
      <p:sp>
        <p:nvSpPr>
          <p:cNvPr id="342" name="中文内容介绍"/>
          <p:cNvSpPr>
            <a:spLocks noGrp="1"/>
          </p:cNvSpPr>
          <p:nvPr>
            <p:ph type="body" sz="quarter" idx="21"/>
          </p:nvPr>
        </p:nvSpPr>
        <p:spPr>
          <a:xfrm>
            <a:off x="2550964" y="7509827"/>
            <a:ext cx="2441576" cy="676276"/>
          </a:xfrm>
          <a:prstGeom prst="rect">
            <a:avLst/>
          </a:prstGeom>
        </p:spPr>
        <p:txBody>
          <a:bodyPr wrap="none" anchor="t">
            <a:spAutoFit/>
          </a:bodyPr>
          <a:lstStyle>
            <a:lvl1pPr marL="0" indent="0" algn="ctr">
              <a:spcBef>
                <a:spcPts val="0"/>
              </a:spcBef>
              <a:buSzTx/>
              <a:buNone/>
              <a:defRPr sz="3000">
                <a:solidFill>
                  <a:srgbClr val="53585F"/>
                </a:solidFill>
                <a:latin typeface="Helvetica"/>
                <a:ea typeface="Helvetica"/>
                <a:cs typeface="Helvetica"/>
                <a:sym typeface="Helvetica"/>
              </a:defRPr>
            </a:lvl1pPr>
          </a:lstStyle>
          <a:p>
            <a:r>
              <a:t>中文内容介绍</a:t>
            </a:r>
          </a:p>
        </p:txBody>
      </p:sp>
      <p:sp>
        <p:nvSpPr>
          <p:cNvPr id="343" name="形状"/>
          <p:cNvSpPr>
            <a:spLocks noGrp="1"/>
          </p:cNvSpPr>
          <p:nvPr>
            <p:ph type="body" sz="quarter" idx="22"/>
          </p:nvPr>
        </p:nvSpPr>
        <p:spPr>
          <a:xfrm>
            <a:off x="3400307" y="9892633"/>
            <a:ext cx="514291" cy="94286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53585F"/>
          </a:solidFill>
        </p:spPr>
        <p:txBody>
          <a:bodyPr lIns="45719" tIns="45719" rIns="45719" bIns="45719">
            <a:noAutofit/>
          </a:bodyPr>
          <a:lstStyle/>
          <a:p>
            <a:pPr marL="0" indent="0" defTabSz="457062">
              <a:spcBef>
                <a:spcPts val="0"/>
              </a:spcBef>
              <a:buSzTx/>
              <a:buNone/>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344" name="手机"/>
          <p:cNvSpPr>
            <a:spLocks noGrp="1"/>
          </p:cNvSpPr>
          <p:nvPr>
            <p:ph type="body" sz="quarter" idx="23"/>
          </p:nvPr>
        </p:nvSpPr>
        <p:spPr>
          <a:xfrm>
            <a:off x="3198664" y="11142662"/>
            <a:ext cx="917576" cy="676276"/>
          </a:xfrm>
          <a:prstGeom prst="rect">
            <a:avLst/>
          </a:prstGeom>
        </p:spPr>
        <p:txBody>
          <a:bodyPr wrap="none">
            <a:spAutoFit/>
          </a:bodyPr>
          <a:lstStyle>
            <a:lvl1pPr marL="0" indent="0" algn="ctr">
              <a:lnSpc>
                <a:spcPct val="120000"/>
              </a:lnSpc>
              <a:spcBef>
                <a:spcPts val="0"/>
              </a:spcBef>
              <a:buSzTx/>
              <a:buNone/>
              <a:defRPr sz="3000">
                <a:solidFill>
                  <a:srgbClr val="53585F"/>
                </a:solidFill>
                <a:latin typeface="Helvetica"/>
                <a:ea typeface="Helvetica"/>
                <a:cs typeface="Helvetica"/>
                <a:sym typeface="Helvetica"/>
              </a:defRPr>
            </a:lvl1pPr>
          </a:lstStyle>
          <a:p>
            <a:r>
              <a:t>手机</a:t>
            </a:r>
          </a:p>
        </p:txBody>
      </p:sp>
      <p:sp>
        <p:nvSpPr>
          <p:cNvPr id="345" name="形状"/>
          <p:cNvSpPr>
            <a:spLocks noGrp="1"/>
          </p:cNvSpPr>
          <p:nvPr>
            <p:ph type="body" sz="quarter" idx="24"/>
          </p:nvPr>
        </p:nvSpPr>
        <p:spPr>
          <a:xfrm>
            <a:off x="8928093" y="9892633"/>
            <a:ext cx="685717" cy="942860"/>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rgbClr val="53585F"/>
          </a:solidFill>
        </p:spPr>
        <p:txBody>
          <a:bodyPr lIns="45719" tIns="45719" rIns="45719" bIns="45719">
            <a:noAutofit/>
          </a:bodyPr>
          <a:lstStyle/>
          <a:p>
            <a:pPr marL="0" indent="0" defTabSz="457062">
              <a:spcBef>
                <a:spcPts val="0"/>
              </a:spcBef>
              <a:buSzTx/>
              <a:buNone/>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346" name="iPad"/>
          <p:cNvSpPr>
            <a:spLocks noGrp="1"/>
          </p:cNvSpPr>
          <p:nvPr>
            <p:ph type="body" sz="quarter" idx="25"/>
          </p:nvPr>
        </p:nvSpPr>
        <p:spPr>
          <a:xfrm>
            <a:off x="8811884" y="11180762"/>
            <a:ext cx="918134" cy="600076"/>
          </a:xfrm>
          <a:prstGeom prst="rect">
            <a:avLst/>
          </a:prstGeom>
        </p:spPr>
        <p:txBody>
          <a:bodyPr wrap="none">
            <a:spAutoFit/>
          </a:bodyPr>
          <a:lstStyle>
            <a:lvl1pPr marL="0" indent="0" algn="ctr">
              <a:lnSpc>
                <a:spcPct val="120000"/>
              </a:lnSpc>
              <a:spcBef>
                <a:spcPts val="0"/>
              </a:spcBef>
              <a:buSzTx/>
              <a:buNone/>
              <a:defRPr sz="3000">
                <a:solidFill>
                  <a:srgbClr val="53585F"/>
                </a:solidFill>
                <a:latin typeface="Helvetica"/>
                <a:ea typeface="Helvetica"/>
                <a:cs typeface="Helvetica"/>
                <a:sym typeface="Helvetica"/>
              </a:defRPr>
            </a:lvl1pPr>
          </a:lstStyle>
          <a:p>
            <a:r>
              <a:t>iPad</a:t>
            </a:r>
          </a:p>
        </p:txBody>
      </p:sp>
      <p:sp>
        <p:nvSpPr>
          <p:cNvPr id="347" name="形状"/>
          <p:cNvSpPr>
            <a:spLocks noGrp="1"/>
          </p:cNvSpPr>
          <p:nvPr>
            <p:ph type="body" sz="quarter" idx="26"/>
          </p:nvPr>
        </p:nvSpPr>
        <p:spPr>
          <a:xfrm>
            <a:off x="14413019" y="10021203"/>
            <a:ext cx="942860" cy="68571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p:spPr>
        <p:txBody>
          <a:bodyPr lIns="45719" tIns="45719" rIns="45719" bIns="45719">
            <a:noAutofit/>
          </a:bodyPr>
          <a:lstStyle/>
          <a:p>
            <a:pPr marL="0" indent="0" defTabSz="457062">
              <a:spcBef>
                <a:spcPts val="0"/>
              </a:spcBef>
              <a:buSzTx/>
              <a:buNone/>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348" name="笔记本"/>
          <p:cNvSpPr>
            <a:spLocks noGrp="1"/>
          </p:cNvSpPr>
          <p:nvPr>
            <p:ph type="body" sz="quarter" idx="27"/>
          </p:nvPr>
        </p:nvSpPr>
        <p:spPr>
          <a:xfrm>
            <a:off x="14235162" y="11142662"/>
            <a:ext cx="1298576" cy="676276"/>
          </a:xfrm>
          <a:prstGeom prst="rect">
            <a:avLst/>
          </a:prstGeom>
        </p:spPr>
        <p:txBody>
          <a:bodyPr wrap="none">
            <a:spAutoFit/>
          </a:bodyPr>
          <a:lstStyle>
            <a:lvl1pPr marL="0" indent="0" algn="ctr">
              <a:lnSpc>
                <a:spcPct val="120000"/>
              </a:lnSpc>
              <a:spcBef>
                <a:spcPts val="0"/>
              </a:spcBef>
              <a:buSzTx/>
              <a:buNone/>
              <a:defRPr sz="3000">
                <a:solidFill>
                  <a:srgbClr val="53585F"/>
                </a:solidFill>
                <a:latin typeface="Helvetica"/>
                <a:ea typeface="Helvetica"/>
                <a:cs typeface="Helvetica"/>
                <a:sym typeface="Helvetica"/>
              </a:defRPr>
            </a:lvl1pPr>
          </a:lstStyle>
          <a:p>
            <a:r>
              <a:t>笔记本</a:t>
            </a:r>
          </a:p>
        </p:txBody>
      </p:sp>
      <p:sp>
        <p:nvSpPr>
          <p:cNvPr id="349" name="形状"/>
          <p:cNvSpPr>
            <a:spLocks noGrp="1"/>
          </p:cNvSpPr>
          <p:nvPr>
            <p:ph type="body" sz="quarter" idx="28"/>
          </p:nvPr>
        </p:nvSpPr>
        <p:spPr>
          <a:xfrm>
            <a:off x="20026518" y="9892633"/>
            <a:ext cx="942860" cy="94286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53585F"/>
          </a:solidFill>
        </p:spPr>
        <p:txBody>
          <a:bodyPr lIns="45719" tIns="45719" rIns="45719" bIns="45719">
            <a:noAutofit/>
          </a:bodyPr>
          <a:lstStyle/>
          <a:p>
            <a:pPr marL="0" indent="0" defTabSz="457062">
              <a:spcBef>
                <a:spcPts val="0"/>
              </a:spcBef>
              <a:buSzTx/>
              <a:buNone/>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350" name="台式机"/>
          <p:cNvSpPr>
            <a:spLocks noGrp="1"/>
          </p:cNvSpPr>
          <p:nvPr>
            <p:ph type="body" sz="quarter" idx="29"/>
          </p:nvPr>
        </p:nvSpPr>
        <p:spPr>
          <a:xfrm>
            <a:off x="19848659" y="11142662"/>
            <a:ext cx="1298576" cy="676276"/>
          </a:xfrm>
          <a:prstGeom prst="rect">
            <a:avLst/>
          </a:prstGeom>
        </p:spPr>
        <p:txBody>
          <a:bodyPr wrap="none">
            <a:spAutoFit/>
          </a:bodyPr>
          <a:lstStyle>
            <a:lvl1pPr marL="0" indent="0" algn="ctr">
              <a:lnSpc>
                <a:spcPct val="120000"/>
              </a:lnSpc>
              <a:spcBef>
                <a:spcPts val="0"/>
              </a:spcBef>
              <a:buSzTx/>
              <a:buNone/>
              <a:defRPr sz="3000">
                <a:solidFill>
                  <a:srgbClr val="53585F"/>
                </a:solidFill>
                <a:latin typeface="Helvetica"/>
                <a:ea typeface="Helvetica"/>
                <a:cs typeface="Helvetica"/>
                <a:sym typeface="Helvetica"/>
              </a:defRPr>
            </a:lvl1pPr>
          </a:lstStyle>
          <a:p>
            <a:r>
              <a:t>台式机</a:t>
            </a:r>
          </a:p>
        </p:txBody>
      </p:sp>
      <p:sp>
        <p:nvSpPr>
          <p:cNvPr id="351" name="推动本次的大象改版的聊天窗口做了全屏自适应和窗口化的可选择样式优化,设计了不同的色卡支持用户推动本次的大。推动本次的大象改版的聊天窗口做了全屏自适 应和窗口化的可选择样式优化,设计了持用户的换肤的需求。"/>
          <p:cNvSpPr>
            <a:spLocks noGrp="1"/>
          </p:cNvSpPr>
          <p:nvPr>
            <p:ph type="body" sz="quarter" idx="30"/>
          </p:nvPr>
        </p:nvSpPr>
        <p:spPr>
          <a:xfrm>
            <a:off x="2291983" y="2570656"/>
            <a:ext cx="19800034" cy="1272541"/>
          </a:xfrm>
          <a:prstGeom prst="rect">
            <a:avLst/>
          </a:prstGeom>
        </p:spPr>
        <p:txBody>
          <a:bodyPr lIns="45719" tIns="45719" rIns="45719" bIns="45719">
            <a:spAutoFit/>
          </a:bodyPr>
          <a:lstStyle>
            <a:lvl1pPr marL="0" indent="0" algn="ctr" defTabSz="1828433">
              <a:lnSpc>
                <a:spcPts val="4600"/>
              </a:lnSpc>
              <a:spcBef>
                <a:spcPts val="0"/>
              </a:spcBef>
              <a:buSzTx/>
              <a:buNone/>
              <a:defRPr sz="3000">
                <a:solidFill>
                  <a:srgbClr val="000000">
                    <a:alpha val="50000"/>
                  </a:srgbClr>
                </a:solidFill>
                <a:latin typeface="Helvetica"/>
                <a:ea typeface="Helvetica"/>
                <a:cs typeface="Helvetica"/>
                <a:sym typeface="Helvetica"/>
              </a:defRPr>
            </a:lvl1pPr>
          </a:lstStyle>
          <a:p>
            <a:r>
              <a:t>推动本次的大象改版的聊天窗口做了全屏自适应和窗口化的可选择样式优化,设计了不同的色卡支持用户推动本次的大。推动本次的大象改版的聊天窗口做了全屏自适 应和窗口化的可选择样式优化,设计了持用户的换肤的需求。 </a:t>
            </a:r>
          </a:p>
        </p:txBody>
      </p:sp>
      <p:sp>
        <p:nvSpPr>
          <p:cNvPr id="352" name="矩形"/>
          <p:cNvSpPr>
            <a:spLocks noGrp="1"/>
          </p:cNvSpPr>
          <p:nvPr>
            <p:ph type="body" sz="quarter" idx="31"/>
          </p:nvPr>
        </p:nvSpPr>
        <p:spPr>
          <a:xfrm>
            <a:off x="-3295998" y="3618"/>
            <a:ext cx="15489140" cy="254298"/>
          </a:xfrm>
          <a:prstGeom prst="rect">
            <a:avLst/>
          </a:prstGeom>
          <a:solidFill>
            <a:srgbClr val="00CDC1"/>
          </a:solidFill>
        </p:spPr>
        <p:txBody>
          <a:bodyPr>
            <a:noAutofit/>
          </a:bodyPr>
          <a:lstStyle/>
          <a:p>
            <a:pPr marL="0" indent="0" algn="ctr">
              <a:spcBef>
                <a:spcPts val="0"/>
              </a:spcBef>
              <a:buSzTx/>
              <a:buNone/>
              <a:defRPr sz="3200">
                <a:solidFill>
                  <a:srgbClr val="FFFFFF"/>
                </a:solidFill>
              </a:defRPr>
            </a:pPr>
            <a:endParaRPr/>
          </a:p>
        </p:txBody>
      </p:sp>
      <p:sp>
        <p:nvSpPr>
          <p:cNvPr id="353" name="矩形"/>
          <p:cNvSpPr>
            <a:spLocks noGrp="1"/>
          </p:cNvSpPr>
          <p:nvPr>
            <p:ph type="body" sz="quarter" idx="32"/>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35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描述 拷贝 10">
    <p:spTree>
      <p:nvGrpSpPr>
        <p:cNvPr id="1" name=""/>
        <p:cNvGrpSpPr/>
        <p:nvPr/>
      </p:nvGrpSpPr>
      <p:grpSpPr>
        <a:xfrm>
          <a:off x="0" y="0"/>
          <a:ext cx="0" cy="0"/>
          <a:chOff x="0" y="0"/>
          <a:chExt cx="0" cy="0"/>
        </a:xfrm>
      </p:grpSpPr>
      <p:sp>
        <p:nvSpPr>
          <p:cNvPr id="361" name="Q&amp;A"/>
          <p:cNvSpPr>
            <a:spLocks noGrp="1"/>
          </p:cNvSpPr>
          <p:nvPr>
            <p:ph type="body" sz="quarter" idx="13"/>
          </p:nvPr>
        </p:nvSpPr>
        <p:spPr>
          <a:xfrm>
            <a:off x="9164005" y="5110162"/>
            <a:ext cx="6055991" cy="3495676"/>
          </a:xfrm>
          <a:prstGeom prst="rect">
            <a:avLst/>
          </a:prstGeom>
        </p:spPr>
        <p:txBody>
          <a:bodyPr wrap="none">
            <a:spAutoFit/>
          </a:bodyPr>
          <a:lstStyle>
            <a:lvl1pPr marL="0" indent="0" algn="ctr">
              <a:spcBef>
                <a:spcPts val="0"/>
              </a:spcBef>
              <a:buSzTx/>
              <a:buNone/>
              <a:defRPr sz="22000">
                <a:solidFill>
                  <a:srgbClr val="00CDC1"/>
                </a:solidFill>
                <a:latin typeface="Helvetica"/>
                <a:ea typeface="Helvetica"/>
                <a:cs typeface="Helvetica"/>
                <a:sym typeface="Helvetica"/>
              </a:defRPr>
            </a:lvl1pPr>
          </a:lstStyle>
          <a:p>
            <a:r>
              <a:t>Q&amp;A</a:t>
            </a:r>
          </a:p>
        </p:txBody>
      </p:sp>
      <p:sp>
        <p:nvSpPr>
          <p:cNvPr id="362" name="矩形"/>
          <p:cNvSpPr>
            <a:spLocks noGrp="1"/>
          </p:cNvSpPr>
          <p:nvPr>
            <p:ph type="body" sz="quarter" idx="14"/>
          </p:nvPr>
        </p:nvSpPr>
        <p:spPr>
          <a:xfrm>
            <a:off x="-3295998" y="3618"/>
            <a:ext cx="15489140" cy="254298"/>
          </a:xfrm>
          <a:prstGeom prst="rect">
            <a:avLst/>
          </a:prstGeom>
          <a:solidFill>
            <a:srgbClr val="00CDC1"/>
          </a:solidFill>
        </p:spPr>
        <p:txBody>
          <a:bodyPr>
            <a:noAutofit/>
          </a:bodyPr>
          <a:lstStyle/>
          <a:p>
            <a:pPr marL="0" indent="0" algn="ctr">
              <a:spcBef>
                <a:spcPts val="0"/>
              </a:spcBef>
              <a:buSzTx/>
              <a:buNone/>
              <a:defRPr sz="3200">
                <a:solidFill>
                  <a:srgbClr val="FFFFFF"/>
                </a:solidFill>
              </a:defRPr>
            </a:pPr>
            <a:endParaRPr/>
          </a:p>
        </p:txBody>
      </p:sp>
      <p:sp>
        <p:nvSpPr>
          <p:cNvPr id="363" name="矩形"/>
          <p:cNvSpPr>
            <a:spLocks noGrp="1"/>
          </p:cNvSpPr>
          <p:nvPr>
            <p:ph type="body" sz="quarter" idx="15"/>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36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描述 拷贝 3">
    <p:bg>
      <p:bgPr>
        <a:solidFill>
          <a:srgbClr val="00D1C3"/>
        </a:solidFill>
        <a:effectLst/>
      </p:bgPr>
    </p:bg>
    <p:spTree>
      <p:nvGrpSpPr>
        <p:cNvPr id="1" name=""/>
        <p:cNvGrpSpPr/>
        <p:nvPr/>
      </p:nvGrpSpPr>
      <p:grpSpPr>
        <a:xfrm>
          <a:off x="0" y="0"/>
          <a:ext cx="0" cy="0"/>
          <a:chOff x="0" y="0"/>
          <a:chExt cx="0" cy="0"/>
        </a:xfrm>
      </p:grpSpPr>
      <p:sp>
        <p:nvSpPr>
          <p:cNvPr id="371" name="北京市朝阳区望京东路4号恒电大厦BC座"/>
          <p:cNvSpPr>
            <a:spLocks noGrp="1"/>
          </p:cNvSpPr>
          <p:nvPr>
            <p:ph type="body" sz="quarter" idx="13"/>
          </p:nvPr>
        </p:nvSpPr>
        <p:spPr>
          <a:xfrm>
            <a:off x="9151441" y="15046827"/>
            <a:ext cx="6081118" cy="612776"/>
          </a:xfrm>
          <a:prstGeom prst="rect">
            <a:avLst/>
          </a:prstGeom>
        </p:spPr>
        <p:txBody>
          <a:bodyPr wrap="none">
            <a:spAutoFit/>
          </a:bodyPr>
          <a:lstStyle>
            <a:lvl1pPr marL="0" indent="0" algn="ctr">
              <a:lnSpc>
                <a:spcPct val="160000"/>
              </a:lnSpc>
              <a:spcBef>
                <a:spcPts val="0"/>
              </a:spcBef>
              <a:buSzTx/>
              <a:buNone/>
              <a:defRPr sz="2600">
                <a:solidFill>
                  <a:srgbClr val="FFFFFF"/>
                </a:solidFill>
                <a:latin typeface="Helvetica"/>
                <a:ea typeface="Helvetica"/>
                <a:cs typeface="Helvetica"/>
                <a:sym typeface="Helvetica"/>
              </a:defRPr>
            </a:lvl1pPr>
          </a:lstStyle>
          <a:p>
            <a:r>
              <a:t>北京市朝阳区望京东路4号恒电大厦BC座</a:t>
            </a:r>
          </a:p>
        </p:txBody>
      </p:sp>
      <p:sp>
        <p:nvSpPr>
          <p:cNvPr id="372" name="Thanks"/>
          <p:cNvSpPr>
            <a:spLocks noGrp="1"/>
          </p:cNvSpPr>
          <p:nvPr>
            <p:ph type="body" sz="quarter" idx="14"/>
          </p:nvPr>
        </p:nvSpPr>
        <p:spPr>
          <a:xfrm>
            <a:off x="8990682" y="5114607"/>
            <a:ext cx="6402636" cy="2428876"/>
          </a:xfrm>
          <a:prstGeom prst="rect">
            <a:avLst/>
          </a:prstGeom>
        </p:spPr>
        <p:txBody>
          <a:bodyPr wrap="none">
            <a:spAutoFit/>
          </a:bodyPr>
          <a:lstStyle>
            <a:lvl1pPr marL="0" indent="0" algn="ctr" defTabSz="1828433">
              <a:spcBef>
                <a:spcPts val="0"/>
              </a:spcBef>
              <a:buSzTx/>
              <a:buNone/>
              <a:defRPr sz="15000">
                <a:solidFill>
                  <a:srgbClr val="FFFFFF"/>
                </a:solidFill>
                <a:latin typeface="Helvetica"/>
                <a:ea typeface="Helvetica"/>
                <a:cs typeface="Helvetica"/>
                <a:sym typeface="Helvetica"/>
              </a:defRPr>
            </a:lvl1pPr>
          </a:lstStyle>
          <a:p>
            <a:r>
              <a:t>Thanks</a:t>
            </a:r>
          </a:p>
        </p:txBody>
      </p:sp>
      <p:sp>
        <p:nvSpPr>
          <p:cNvPr id="373" name="Block B&amp;C, Hengdian Building,  No.4 Wangjing East Rd,Chaoyang District,   Beijing, 100102,   China"/>
          <p:cNvSpPr>
            <a:spLocks noGrp="1"/>
          </p:cNvSpPr>
          <p:nvPr>
            <p:ph type="body" sz="quarter" idx="15"/>
          </p:nvPr>
        </p:nvSpPr>
        <p:spPr>
          <a:xfrm>
            <a:off x="7858011" y="15629757"/>
            <a:ext cx="8667978" cy="869316"/>
          </a:xfrm>
          <a:prstGeom prst="rect">
            <a:avLst/>
          </a:prstGeom>
        </p:spPr>
        <p:txBody>
          <a:bodyPr>
            <a:spAutoFit/>
          </a:bodyPr>
          <a:lstStyle>
            <a:lvl1pPr marL="0" indent="0" algn="ctr">
              <a:lnSpc>
                <a:spcPct val="120000"/>
              </a:lnSpc>
              <a:spcBef>
                <a:spcPts val="0"/>
              </a:spcBef>
              <a:buSzTx/>
              <a:buNone/>
              <a:defRPr sz="2200">
                <a:solidFill>
                  <a:srgbClr val="FFFFFF"/>
                </a:solidFill>
                <a:latin typeface="Helvetica"/>
                <a:ea typeface="Helvetica"/>
                <a:cs typeface="Helvetica"/>
                <a:sym typeface="Helvetica"/>
              </a:defRPr>
            </a:lvl1pPr>
          </a:lstStyle>
          <a:p>
            <a:r>
              <a:t>Block B&amp;C, Hengdian Building,  No.4 Wangjing East Rd,Chaoyang District,   Beijing, 100102,   China</a:t>
            </a:r>
          </a:p>
        </p:txBody>
      </p:sp>
      <p:sp>
        <p:nvSpPr>
          <p:cNvPr id="374" name="既往不恋，纵情向前"/>
          <p:cNvSpPr>
            <a:spLocks noGrp="1"/>
          </p:cNvSpPr>
          <p:nvPr>
            <p:ph type="body" sz="quarter" idx="16"/>
          </p:nvPr>
        </p:nvSpPr>
        <p:spPr>
          <a:xfrm>
            <a:off x="10056812" y="7315517"/>
            <a:ext cx="4270376" cy="777876"/>
          </a:xfrm>
          <a:prstGeom prst="rect">
            <a:avLst/>
          </a:prstGeom>
        </p:spPr>
        <p:txBody>
          <a:bodyPr wrap="none">
            <a:spAutoFit/>
          </a:bodyPr>
          <a:lstStyle>
            <a:lvl1pPr marL="0" indent="0" algn="ctr">
              <a:spcBef>
                <a:spcPts val="0"/>
              </a:spcBef>
              <a:buSzTx/>
              <a:buNone/>
              <a:defRPr sz="3600" i="1">
                <a:solidFill>
                  <a:srgbClr val="FFFFFF"/>
                </a:solidFill>
                <a:latin typeface="Helvetica"/>
                <a:ea typeface="Helvetica"/>
                <a:cs typeface="Helvetica"/>
                <a:sym typeface="Helvetica"/>
              </a:defRPr>
            </a:lvl1pPr>
          </a:lstStyle>
          <a:p>
            <a:r>
              <a:t>既往不恋，纵情向前</a:t>
            </a:r>
          </a:p>
        </p:txBody>
      </p:sp>
      <p:sp>
        <p:nvSpPr>
          <p:cNvPr id="375"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个人简介">
    <p:spTree>
      <p:nvGrpSpPr>
        <p:cNvPr id="1" name=""/>
        <p:cNvGrpSpPr/>
        <p:nvPr/>
      </p:nvGrpSpPr>
      <p:grpSpPr>
        <a:xfrm>
          <a:off x="0" y="0"/>
          <a:ext cx="0" cy="0"/>
          <a:chOff x="0" y="0"/>
          <a:chExt cx="0" cy="0"/>
        </a:xfrm>
      </p:grpSpPr>
      <p:sp>
        <p:nvSpPr>
          <p:cNvPr id="30" name="图像"/>
          <p:cNvSpPr>
            <a:spLocks noGrp="1"/>
          </p:cNvSpPr>
          <p:nvPr>
            <p:ph type="pic" sz="quarter" idx="13"/>
          </p:nvPr>
        </p:nvSpPr>
        <p:spPr>
          <a:xfrm>
            <a:off x="7097932" y="4391467"/>
            <a:ext cx="2794001" cy="2794001"/>
          </a:xfrm>
          <a:prstGeom prst="rect">
            <a:avLst/>
          </a:prstGeom>
        </p:spPr>
        <p:txBody>
          <a:bodyPr lIns="91439" tIns="45719" rIns="91439" bIns="45719" anchor="t">
            <a:noAutofit/>
          </a:bodyPr>
          <a:lstStyle/>
          <a:p>
            <a:endParaRPr/>
          </a:p>
        </p:txBody>
      </p:sp>
      <p:sp>
        <p:nvSpPr>
          <p:cNvPr id="31" name="中文名 Name…"/>
          <p:cNvSpPr>
            <a:spLocks noGrp="1"/>
          </p:cNvSpPr>
          <p:nvPr>
            <p:ph type="body" sz="quarter" idx="14"/>
          </p:nvPr>
        </p:nvSpPr>
        <p:spPr>
          <a:xfrm>
            <a:off x="10575747" y="5149768"/>
            <a:ext cx="6066806" cy="1323976"/>
          </a:xfrm>
          <a:prstGeom prst="rect">
            <a:avLst/>
          </a:prstGeom>
        </p:spPr>
        <p:txBody>
          <a:bodyPr wrap="none" anchor="t">
            <a:spAutoFit/>
          </a:bodyPr>
          <a:lstStyle/>
          <a:p>
            <a:pPr marL="0" indent="0">
              <a:spcBef>
                <a:spcPts val="0"/>
              </a:spcBef>
              <a:buSzTx/>
              <a:buNone/>
              <a:defRPr sz="3600">
                <a:solidFill>
                  <a:srgbClr val="53585F"/>
                </a:solidFill>
                <a:latin typeface="Helvetica"/>
                <a:ea typeface="Helvetica"/>
                <a:cs typeface="Helvetica"/>
                <a:sym typeface="Helvetica"/>
              </a:defRPr>
            </a:pPr>
            <a:r>
              <a:t>中文名 Name</a:t>
            </a:r>
          </a:p>
          <a:p>
            <a:pPr marL="0" indent="0">
              <a:spcBef>
                <a:spcPts val="0"/>
              </a:spcBef>
              <a:buSzTx/>
              <a:buNone/>
              <a:defRPr sz="3600">
                <a:solidFill>
                  <a:srgbClr val="53585F"/>
                </a:solidFill>
                <a:latin typeface="Helvetica"/>
                <a:ea typeface="Helvetica"/>
                <a:cs typeface="Helvetica"/>
                <a:sym typeface="Helvetica"/>
              </a:defRPr>
            </a:pPr>
            <a:r>
              <a:t>Design Director , MTDP UED</a:t>
            </a:r>
          </a:p>
        </p:txBody>
      </p:sp>
      <p:sp>
        <p:nvSpPr>
          <p:cNvPr id="32" name="2004年推动本次的大象WEB改版。…"/>
          <p:cNvSpPr>
            <a:spLocks noGrp="1"/>
          </p:cNvSpPr>
          <p:nvPr>
            <p:ph type="body" sz="quarter" idx="15"/>
          </p:nvPr>
        </p:nvSpPr>
        <p:spPr>
          <a:xfrm>
            <a:off x="10575747" y="7288362"/>
            <a:ext cx="9225203" cy="2073276"/>
          </a:xfrm>
          <a:prstGeom prst="rect">
            <a:avLst/>
          </a:prstGeom>
        </p:spPr>
        <p:txBody>
          <a:bodyPr anchor="t">
            <a:spAutoFit/>
          </a:bodyPr>
          <a:lstStyle/>
          <a:p>
            <a:pPr marL="0" indent="0" algn="just" defTabSz="457200">
              <a:lnSpc>
                <a:spcPts val="8500"/>
              </a:lnSpc>
              <a:spcBef>
                <a:spcPts val="1200"/>
              </a:spcBef>
              <a:buSzTx/>
              <a:buNone/>
              <a:defRPr sz="3000">
                <a:solidFill>
                  <a:srgbClr val="A6AAA9"/>
                </a:solidFill>
                <a:latin typeface="Helvetica"/>
                <a:ea typeface="Helvetica"/>
                <a:cs typeface="Helvetica"/>
                <a:sym typeface="Helvetica"/>
              </a:defRPr>
            </a:pPr>
            <a:r>
              <a:t>2004年推动本次的大象WEB改版。</a:t>
            </a:r>
          </a:p>
          <a:p>
            <a:pPr marL="0" indent="0" algn="just" defTabSz="457200">
              <a:lnSpc>
                <a:spcPts val="8500"/>
              </a:lnSpc>
              <a:spcBef>
                <a:spcPts val="1200"/>
              </a:spcBef>
              <a:buSzTx/>
              <a:buNone/>
              <a:defRPr sz="3000">
                <a:solidFill>
                  <a:srgbClr val="A6AAA9"/>
                </a:solidFill>
                <a:latin typeface="Helvetica"/>
                <a:ea typeface="Helvetica"/>
                <a:cs typeface="Helvetica"/>
                <a:sym typeface="Helvetica"/>
              </a:defRPr>
            </a:pPr>
            <a:r>
              <a:t>2006年聊天窗口做了全屏自适应和窗口化的可选择样式优化,设计不同的色卡支持用户的换肤的需求。 </a:t>
            </a:r>
          </a:p>
        </p:txBody>
      </p:sp>
      <p:sp>
        <p:nvSpPr>
          <p:cNvPr id="33" name="矩形"/>
          <p:cNvSpPr>
            <a:spLocks noGrp="1"/>
          </p:cNvSpPr>
          <p:nvPr>
            <p:ph type="body" sz="quarter" idx="16"/>
          </p:nvPr>
        </p:nvSpPr>
        <p:spPr>
          <a:xfrm>
            <a:off x="-3295998" y="3618"/>
            <a:ext cx="15489140" cy="254298"/>
          </a:xfrm>
          <a:prstGeom prst="rect">
            <a:avLst/>
          </a:prstGeom>
          <a:solidFill>
            <a:srgbClr val="00CCBE"/>
          </a:solidFill>
        </p:spPr>
        <p:txBody>
          <a:bodyPr>
            <a:noAutofit/>
          </a:bodyPr>
          <a:lstStyle/>
          <a:p>
            <a:pPr marL="0" indent="0" algn="ctr">
              <a:spcBef>
                <a:spcPts val="0"/>
              </a:spcBef>
              <a:buSzTx/>
              <a:buNone/>
              <a:defRPr sz="3200">
                <a:solidFill>
                  <a:srgbClr val="FFFFFF"/>
                </a:solidFill>
              </a:defRPr>
            </a:pPr>
            <a:endParaRPr/>
          </a:p>
        </p:txBody>
      </p:sp>
      <p:sp>
        <p:nvSpPr>
          <p:cNvPr id="34" name="矩形"/>
          <p:cNvSpPr>
            <a:spLocks noGrp="1"/>
          </p:cNvSpPr>
          <p:nvPr>
            <p:ph type="body" sz="quarter" idx="17"/>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35" name="幻灯片编号"/>
          <p:cNvSpPr>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白页 拷贝">
    <p:spTree>
      <p:nvGrpSpPr>
        <p:cNvPr id="1" name=""/>
        <p:cNvGrpSpPr/>
        <p:nvPr/>
      </p:nvGrpSpPr>
      <p:grpSpPr>
        <a:xfrm>
          <a:off x="0" y="0"/>
          <a:ext cx="0" cy="0"/>
          <a:chOff x="0" y="0"/>
          <a:chExt cx="0" cy="0"/>
        </a:xfrm>
      </p:grpSpPr>
      <p:sp>
        <p:nvSpPr>
          <p:cNvPr id="42" name="中文名"/>
          <p:cNvSpPr>
            <a:spLocks noGrp="1"/>
          </p:cNvSpPr>
          <p:nvPr>
            <p:ph type="body" sz="quarter" idx="13"/>
          </p:nvPr>
        </p:nvSpPr>
        <p:spPr>
          <a:xfrm>
            <a:off x="4598140" y="9202770"/>
            <a:ext cx="2686356" cy="850901"/>
          </a:xfrm>
          <a:prstGeom prst="rect">
            <a:avLst/>
          </a:prstGeom>
        </p:spPr>
        <p:txBody>
          <a:bodyPr wrap="none" lIns="50800" tIns="50800" rIns="50800" bIns="50800">
            <a:spAutoFit/>
          </a:bodyPr>
          <a:lstStyle>
            <a:lvl1pPr marL="0" indent="0" algn="ctr" defTabSz="825500">
              <a:spcBef>
                <a:spcPts val="0"/>
              </a:spcBef>
              <a:buSzTx/>
              <a:buNone/>
              <a:defRPr sz="4200">
                <a:solidFill>
                  <a:srgbClr val="424242"/>
                </a:solidFill>
                <a:latin typeface="Helvetica"/>
                <a:ea typeface="Helvetica"/>
                <a:cs typeface="Helvetica"/>
                <a:sym typeface="Helvetica"/>
              </a:defRPr>
            </a:lvl1pPr>
          </a:lstStyle>
          <a:p>
            <a:r>
              <a:t>中文名</a:t>
            </a:r>
          </a:p>
        </p:txBody>
      </p:sp>
      <p:sp>
        <p:nvSpPr>
          <p:cNvPr id="43" name="产品经理"/>
          <p:cNvSpPr>
            <a:spLocks noGrp="1"/>
          </p:cNvSpPr>
          <p:nvPr>
            <p:ph type="body" sz="quarter" idx="14"/>
          </p:nvPr>
        </p:nvSpPr>
        <p:spPr>
          <a:xfrm>
            <a:off x="3907763" y="10044819"/>
            <a:ext cx="4067110" cy="635001"/>
          </a:xfrm>
          <a:prstGeom prst="rect">
            <a:avLst/>
          </a:prstGeom>
        </p:spPr>
        <p:txBody>
          <a:bodyPr lIns="50800" tIns="50800" rIns="50800" bIns="50800" anchor="t">
            <a:spAutoFit/>
          </a:bodyPr>
          <a:lstStyle>
            <a:lvl1pPr marL="0" indent="0" algn="ctr" defTabSz="825500">
              <a:spcBef>
                <a:spcPts val="0"/>
              </a:spcBef>
              <a:buSzTx/>
              <a:buNone/>
              <a:defRPr sz="3000">
                <a:solidFill>
                  <a:srgbClr val="00CDC1"/>
                </a:solidFill>
                <a:latin typeface="Helvetica"/>
                <a:ea typeface="Helvetica"/>
                <a:cs typeface="Helvetica"/>
                <a:sym typeface="Helvetica"/>
              </a:defRPr>
            </a:lvl1pPr>
          </a:lstStyle>
          <a:p>
            <a:r>
              <a:t>产品经理</a:t>
            </a:r>
          </a:p>
        </p:txBody>
      </p:sp>
      <p:sp>
        <p:nvSpPr>
          <p:cNvPr id="44" name="中文名"/>
          <p:cNvSpPr>
            <a:spLocks noGrp="1"/>
          </p:cNvSpPr>
          <p:nvPr>
            <p:ph type="body" sz="quarter" idx="15"/>
          </p:nvPr>
        </p:nvSpPr>
        <p:spPr>
          <a:xfrm>
            <a:off x="10301020" y="9202770"/>
            <a:ext cx="3781960" cy="850901"/>
          </a:xfrm>
          <a:prstGeom prst="rect">
            <a:avLst/>
          </a:prstGeom>
        </p:spPr>
        <p:txBody>
          <a:bodyPr wrap="none" lIns="50800" tIns="50800" rIns="50800" bIns="50800">
            <a:spAutoFit/>
          </a:bodyPr>
          <a:lstStyle>
            <a:lvl1pPr marL="0" indent="0" algn="ctr" defTabSz="825500">
              <a:spcBef>
                <a:spcPts val="0"/>
              </a:spcBef>
              <a:buSzTx/>
              <a:buNone/>
              <a:defRPr sz="4200">
                <a:solidFill>
                  <a:srgbClr val="424242"/>
                </a:solidFill>
                <a:latin typeface="Helvetica"/>
                <a:ea typeface="Helvetica"/>
                <a:cs typeface="Helvetica"/>
                <a:sym typeface="Helvetica"/>
              </a:defRPr>
            </a:lvl1pPr>
          </a:lstStyle>
          <a:p>
            <a:r>
              <a:t>中文名</a:t>
            </a:r>
          </a:p>
        </p:txBody>
      </p:sp>
      <p:sp>
        <p:nvSpPr>
          <p:cNvPr id="45" name="技术开发"/>
          <p:cNvSpPr>
            <a:spLocks noGrp="1"/>
          </p:cNvSpPr>
          <p:nvPr>
            <p:ph type="body" sz="quarter" idx="16"/>
          </p:nvPr>
        </p:nvSpPr>
        <p:spPr>
          <a:xfrm>
            <a:off x="10158445" y="10044819"/>
            <a:ext cx="4067110" cy="635001"/>
          </a:xfrm>
          <a:prstGeom prst="rect">
            <a:avLst/>
          </a:prstGeom>
        </p:spPr>
        <p:txBody>
          <a:bodyPr lIns="50800" tIns="50800" rIns="50800" bIns="50800" anchor="t">
            <a:spAutoFit/>
          </a:bodyPr>
          <a:lstStyle>
            <a:lvl1pPr marL="0" indent="0" algn="ctr" defTabSz="825500">
              <a:spcBef>
                <a:spcPts val="0"/>
              </a:spcBef>
              <a:buSzTx/>
              <a:buNone/>
              <a:defRPr sz="3000">
                <a:solidFill>
                  <a:srgbClr val="FF7040"/>
                </a:solidFill>
                <a:latin typeface="Helvetica"/>
                <a:ea typeface="Helvetica"/>
                <a:cs typeface="Helvetica"/>
                <a:sym typeface="Helvetica"/>
              </a:defRPr>
            </a:lvl1pPr>
          </a:lstStyle>
          <a:p>
            <a:r>
              <a:t>技术开发</a:t>
            </a:r>
          </a:p>
        </p:txBody>
      </p:sp>
      <p:sp>
        <p:nvSpPr>
          <p:cNvPr id="46" name="中文名"/>
          <p:cNvSpPr>
            <a:spLocks noGrp="1"/>
          </p:cNvSpPr>
          <p:nvPr>
            <p:ph type="body" sz="quarter" idx="17"/>
          </p:nvPr>
        </p:nvSpPr>
        <p:spPr>
          <a:xfrm>
            <a:off x="17068834" y="9202770"/>
            <a:ext cx="2747696" cy="850901"/>
          </a:xfrm>
          <a:prstGeom prst="rect">
            <a:avLst/>
          </a:prstGeom>
        </p:spPr>
        <p:txBody>
          <a:bodyPr wrap="none" lIns="50800" tIns="50800" rIns="50800" bIns="50800">
            <a:spAutoFit/>
          </a:bodyPr>
          <a:lstStyle>
            <a:lvl1pPr marL="0" indent="0" algn="ctr" defTabSz="825500">
              <a:spcBef>
                <a:spcPts val="0"/>
              </a:spcBef>
              <a:buSzTx/>
              <a:buNone/>
              <a:defRPr sz="4200">
                <a:solidFill>
                  <a:srgbClr val="424242"/>
                </a:solidFill>
                <a:latin typeface="Helvetica"/>
                <a:ea typeface="Helvetica"/>
                <a:cs typeface="Helvetica"/>
                <a:sym typeface="Helvetica"/>
              </a:defRPr>
            </a:lvl1pPr>
          </a:lstStyle>
          <a:p>
            <a:r>
              <a:t>中文名</a:t>
            </a:r>
          </a:p>
        </p:txBody>
      </p:sp>
      <p:sp>
        <p:nvSpPr>
          <p:cNvPr id="47" name="设计师"/>
          <p:cNvSpPr>
            <a:spLocks noGrp="1"/>
          </p:cNvSpPr>
          <p:nvPr>
            <p:ph type="body" sz="quarter" idx="18"/>
          </p:nvPr>
        </p:nvSpPr>
        <p:spPr>
          <a:xfrm>
            <a:off x="16409127" y="10044819"/>
            <a:ext cx="4067110" cy="635001"/>
          </a:xfrm>
          <a:prstGeom prst="rect">
            <a:avLst/>
          </a:prstGeom>
        </p:spPr>
        <p:txBody>
          <a:bodyPr lIns="50800" tIns="50800" rIns="50800" bIns="50800" anchor="t">
            <a:spAutoFit/>
          </a:bodyPr>
          <a:lstStyle>
            <a:lvl1pPr marL="0" indent="0" algn="ctr" defTabSz="825500">
              <a:spcBef>
                <a:spcPts val="0"/>
              </a:spcBef>
              <a:buSzTx/>
              <a:buNone/>
              <a:defRPr sz="3000">
                <a:solidFill>
                  <a:srgbClr val="FF8E2B"/>
                </a:solidFill>
                <a:latin typeface="Helvetica"/>
                <a:ea typeface="Helvetica"/>
                <a:cs typeface="Helvetica"/>
                <a:sym typeface="Helvetica"/>
              </a:defRPr>
            </a:lvl1pPr>
          </a:lstStyle>
          <a:p>
            <a:r>
              <a:t>设计师</a:t>
            </a:r>
          </a:p>
        </p:txBody>
      </p:sp>
      <p:sp>
        <p:nvSpPr>
          <p:cNvPr id="48" name="图像"/>
          <p:cNvSpPr>
            <a:spLocks noGrp="1"/>
          </p:cNvSpPr>
          <p:nvPr>
            <p:ph type="pic" sz="quarter" idx="19"/>
          </p:nvPr>
        </p:nvSpPr>
        <p:spPr>
          <a:xfrm>
            <a:off x="4036318" y="4890380"/>
            <a:ext cx="3810001" cy="3810001"/>
          </a:xfrm>
          <a:prstGeom prst="rect">
            <a:avLst/>
          </a:prstGeom>
        </p:spPr>
        <p:txBody>
          <a:bodyPr lIns="91439" tIns="45719" rIns="91439" bIns="45719" anchor="t">
            <a:noAutofit/>
          </a:bodyPr>
          <a:lstStyle/>
          <a:p>
            <a:endParaRPr/>
          </a:p>
        </p:txBody>
      </p:sp>
      <p:sp>
        <p:nvSpPr>
          <p:cNvPr id="49" name="图像"/>
          <p:cNvSpPr>
            <a:spLocks noGrp="1"/>
          </p:cNvSpPr>
          <p:nvPr>
            <p:ph type="pic" sz="quarter" idx="20"/>
          </p:nvPr>
        </p:nvSpPr>
        <p:spPr>
          <a:xfrm>
            <a:off x="10286999" y="4890380"/>
            <a:ext cx="3810001" cy="3810001"/>
          </a:xfrm>
          <a:prstGeom prst="rect">
            <a:avLst/>
          </a:prstGeom>
        </p:spPr>
        <p:txBody>
          <a:bodyPr lIns="91439" tIns="45719" rIns="91439" bIns="45719" anchor="t">
            <a:noAutofit/>
          </a:bodyPr>
          <a:lstStyle/>
          <a:p>
            <a:endParaRPr/>
          </a:p>
        </p:txBody>
      </p:sp>
      <p:sp>
        <p:nvSpPr>
          <p:cNvPr id="50" name="图像"/>
          <p:cNvSpPr>
            <a:spLocks noGrp="1"/>
          </p:cNvSpPr>
          <p:nvPr>
            <p:ph type="pic" sz="quarter" idx="21"/>
          </p:nvPr>
        </p:nvSpPr>
        <p:spPr>
          <a:xfrm>
            <a:off x="16537591" y="4890380"/>
            <a:ext cx="3810001" cy="3810001"/>
          </a:xfrm>
          <a:prstGeom prst="rect">
            <a:avLst/>
          </a:prstGeom>
        </p:spPr>
        <p:txBody>
          <a:bodyPr lIns="91439" tIns="45719" rIns="91439" bIns="45719" anchor="t">
            <a:noAutofit/>
          </a:bodyPr>
          <a:lstStyle/>
          <a:p>
            <a:endParaRPr/>
          </a:p>
        </p:txBody>
      </p:sp>
      <p:sp>
        <p:nvSpPr>
          <p:cNvPr id="51" name="副标题内容位置"/>
          <p:cNvSpPr>
            <a:spLocks noGrp="1"/>
          </p:cNvSpPr>
          <p:nvPr>
            <p:ph type="body" sz="quarter" idx="22"/>
          </p:nvPr>
        </p:nvSpPr>
        <p:spPr>
          <a:xfrm>
            <a:off x="10336212" y="2842440"/>
            <a:ext cx="3711576" cy="854076"/>
          </a:xfrm>
          <a:prstGeom prst="rect">
            <a:avLst/>
          </a:prstGeom>
        </p:spPr>
        <p:txBody>
          <a:bodyPr wrap="none">
            <a:spAutoFit/>
          </a:bodyPr>
          <a:lstStyle>
            <a:lvl1pPr marL="0" indent="0" algn="ctr" defTabSz="1828433">
              <a:spcBef>
                <a:spcPts val="0"/>
              </a:spcBef>
              <a:buSzTx/>
              <a:buNone/>
              <a:defRPr sz="4000">
                <a:solidFill>
                  <a:srgbClr val="000000">
                    <a:alpha val="50000"/>
                  </a:srgbClr>
                </a:solidFill>
                <a:latin typeface="Helvetica"/>
                <a:ea typeface="Helvetica"/>
                <a:cs typeface="Helvetica"/>
                <a:sym typeface="Helvetica"/>
              </a:defRPr>
            </a:lvl1pPr>
          </a:lstStyle>
          <a:p>
            <a:r>
              <a:t>副标题内容位置</a:t>
            </a:r>
          </a:p>
        </p:txBody>
      </p:sp>
      <p:sp>
        <p:nvSpPr>
          <p:cNvPr id="52" name="我们的团队"/>
          <p:cNvSpPr>
            <a:spLocks noGrp="1"/>
          </p:cNvSpPr>
          <p:nvPr>
            <p:ph type="body" sz="quarter" idx="23"/>
          </p:nvPr>
        </p:nvSpPr>
        <p:spPr>
          <a:xfrm>
            <a:off x="9574212" y="1284977"/>
            <a:ext cx="5235576" cy="1565276"/>
          </a:xfrm>
          <a:prstGeom prst="rect">
            <a:avLst/>
          </a:prstGeom>
        </p:spPr>
        <p:txBody>
          <a:bodyPr wrap="none">
            <a:spAutoFit/>
          </a:bodyPr>
          <a:lstStyle>
            <a:lvl1pPr marL="0" indent="0" algn="ctr" defTabSz="1828433">
              <a:spcBef>
                <a:spcPts val="0"/>
              </a:spcBef>
              <a:buSzTx/>
              <a:buNone/>
              <a:defRPr sz="8000">
                <a:solidFill>
                  <a:srgbClr val="00CCBF"/>
                </a:solidFill>
                <a:latin typeface="Helvetica"/>
                <a:ea typeface="Helvetica"/>
                <a:cs typeface="Helvetica"/>
                <a:sym typeface="Helvetica"/>
              </a:defRPr>
            </a:lvl1pPr>
          </a:lstStyle>
          <a:p>
            <a:r>
              <a:t>我们的团队</a:t>
            </a:r>
          </a:p>
        </p:txBody>
      </p:sp>
      <p:sp>
        <p:nvSpPr>
          <p:cNvPr id="5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引文1">
    <p:spTree>
      <p:nvGrpSpPr>
        <p:cNvPr id="1" name=""/>
        <p:cNvGrpSpPr/>
        <p:nvPr/>
      </p:nvGrpSpPr>
      <p:grpSpPr>
        <a:xfrm>
          <a:off x="0" y="0"/>
          <a:ext cx="0" cy="0"/>
          <a:chOff x="0" y="0"/>
          <a:chExt cx="0" cy="0"/>
        </a:xfrm>
      </p:grpSpPr>
      <p:sp>
        <p:nvSpPr>
          <p:cNvPr id="60" name="在此键入引文建议字号不低于50PX"/>
          <p:cNvSpPr>
            <a:spLocks noGrp="1"/>
          </p:cNvSpPr>
          <p:nvPr>
            <p:ph type="body" sz="quarter" idx="13"/>
          </p:nvPr>
        </p:nvSpPr>
        <p:spPr>
          <a:xfrm>
            <a:off x="6621512" y="6291262"/>
            <a:ext cx="11140976" cy="1133476"/>
          </a:xfrm>
          <a:prstGeom prst="rect">
            <a:avLst/>
          </a:prstGeom>
        </p:spPr>
        <p:txBody>
          <a:bodyPr wrap="none">
            <a:spAutoFit/>
          </a:bodyPr>
          <a:lstStyle>
            <a:lvl1pPr marL="0" indent="0" algn="ctr">
              <a:spcBef>
                <a:spcPts val="0"/>
              </a:spcBef>
              <a:buSzTx/>
              <a:buNone/>
              <a:defRPr sz="5600">
                <a:latin typeface="Helvetica"/>
                <a:ea typeface="Helvetica"/>
                <a:cs typeface="Helvetica"/>
                <a:sym typeface="Helvetica"/>
              </a:defRPr>
            </a:lvl1pPr>
          </a:lstStyle>
          <a:p>
            <a:r>
              <a:t>在此键入引文建议字号不低于50PX</a:t>
            </a:r>
          </a:p>
        </p:txBody>
      </p:sp>
      <p:sp>
        <p:nvSpPr>
          <p:cNvPr id="61" name="Enter the standard solution"/>
          <p:cNvSpPr>
            <a:spLocks noGrp="1"/>
          </p:cNvSpPr>
          <p:nvPr>
            <p:ph type="body" sz="quarter" idx="14"/>
          </p:nvPr>
        </p:nvSpPr>
        <p:spPr>
          <a:xfrm>
            <a:off x="9381951" y="11568112"/>
            <a:ext cx="5620098" cy="688976"/>
          </a:xfrm>
          <a:prstGeom prst="rect">
            <a:avLst/>
          </a:prstGeom>
        </p:spPr>
        <p:txBody>
          <a:bodyPr wrap="none" anchor="b">
            <a:spAutoFit/>
          </a:bodyPr>
          <a:lstStyle>
            <a:lvl1pPr marL="0" indent="0" algn="ctr">
              <a:spcBef>
                <a:spcPts val="0"/>
              </a:spcBef>
              <a:buSzTx/>
              <a:buNone/>
              <a:defRPr sz="3600">
                <a:solidFill>
                  <a:srgbClr val="A6AAA9"/>
                </a:solidFill>
                <a:latin typeface="Helvetica"/>
                <a:ea typeface="Helvetica"/>
                <a:cs typeface="Helvetica"/>
                <a:sym typeface="Helvetica"/>
              </a:defRPr>
            </a:lvl1pPr>
          </a:lstStyle>
          <a:p>
            <a:r>
              <a:t>Enter the standard solution</a:t>
            </a:r>
          </a:p>
        </p:txBody>
      </p:sp>
      <p:sp>
        <p:nvSpPr>
          <p:cNvPr id="62"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引文2">
    <p:spTree>
      <p:nvGrpSpPr>
        <p:cNvPr id="1" name=""/>
        <p:cNvGrpSpPr/>
        <p:nvPr/>
      </p:nvGrpSpPr>
      <p:grpSpPr>
        <a:xfrm>
          <a:off x="0" y="0"/>
          <a:ext cx="0" cy="0"/>
          <a:chOff x="0" y="0"/>
          <a:chExt cx="0" cy="0"/>
        </a:xfrm>
      </p:grpSpPr>
      <p:sp>
        <p:nvSpPr>
          <p:cNvPr id="69" name="—王兴"/>
          <p:cNvSpPr>
            <a:spLocks noGrp="1"/>
          </p:cNvSpPr>
          <p:nvPr>
            <p:ph type="body" sz="quarter" idx="13"/>
          </p:nvPr>
        </p:nvSpPr>
        <p:spPr>
          <a:xfrm>
            <a:off x="11161712" y="8542337"/>
            <a:ext cx="2060576" cy="1031876"/>
          </a:xfrm>
          <a:prstGeom prst="rect">
            <a:avLst/>
          </a:prstGeom>
        </p:spPr>
        <p:txBody>
          <a:bodyPr wrap="none" anchor="b">
            <a:spAutoFit/>
          </a:bodyPr>
          <a:lstStyle>
            <a:lvl1pPr marL="0" indent="0" algn="ctr">
              <a:spcBef>
                <a:spcPts val="0"/>
              </a:spcBef>
              <a:buSzTx/>
              <a:buNone/>
              <a:defRPr>
                <a:solidFill>
                  <a:srgbClr val="A6AAA9"/>
                </a:solidFill>
                <a:latin typeface="Helvetica"/>
                <a:ea typeface="Helvetica"/>
                <a:cs typeface="Helvetica"/>
                <a:sym typeface="Helvetica"/>
              </a:defRPr>
            </a:lvl1pPr>
          </a:lstStyle>
          <a:p>
            <a:r>
              <a:t>—王兴</a:t>
            </a:r>
          </a:p>
        </p:txBody>
      </p:sp>
      <p:sp>
        <p:nvSpPr>
          <p:cNvPr id="70" name="矩形"/>
          <p:cNvSpPr>
            <a:spLocks noGrp="1"/>
          </p:cNvSpPr>
          <p:nvPr>
            <p:ph type="body" sz="quarter" idx="14"/>
          </p:nvPr>
        </p:nvSpPr>
        <p:spPr>
          <a:xfrm>
            <a:off x="-3295998" y="3618"/>
            <a:ext cx="15489140" cy="254298"/>
          </a:xfrm>
          <a:prstGeom prst="rect">
            <a:avLst/>
          </a:prstGeom>
          <a:solidFill>
            <a:srgbClr val="00CDC0"/>
          </a:solidFill>
        </p:spPr>
        <p:txBody>
          <a:bodyPr>
            <a:noAutofit/>
          </a:bodyPr>
          <a:lstStyle/>
          <a:p>
            <a:pPr marL="0" indent="0" algn="ctr">
              <a:spcBef>
                <a:spcPts val="0"/>
              </a:spcBef>
              <a:buSzTx/>
              <a:buNone/>
              <a:defRPr sz="3200">
                <a:solidFill>
                  <a:srgbClr val="FFFFFF"/>
                </a:solidFill>
              </a:defRPr>
            </a:pPr>
            <a:endParaRPr/>
          </a:p>
        </p:txBody>
      </p:sp>
      <p:sp>
        <p:nvSpPr>
          <p:cNvPr id="71" name="矩形"/>
          <p:cNvSpPr>
            <a:spLocks noGrp="1"/>
          </p:cNvSpPr>
          <p:nvPr>
            <p:ph type="body" sz="quarter" idx="15"/>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72" name="懂互联网、懂服务行业、懂资本"/>
          <p:cNvSpPr>
            <a:spLocks noGrp="1"/>
          </p:cNvSpPr>
          <p:nvPr>
            <p:ph type="body" sz="quarter" idx="16"/>
          </p:nvPr>
        </p:nvSpPr>
        <p:spPr>
          <a:xfrm>
            <a:off x="3605530" y="5786754"/>
            <a:ext cx="17172941" cy="1805941"/>
          </a:xfrm>
          <a:prstGeom prst="rect">
            <a:avLst/>
          </a:prstGeom>
        </p:spPr>
        <p:txBody>
          <a:bodyPr wrap="none" lIns="45719" tIns="45719" rIns="45719" bIns="45719" anchor="t">
            <a:spAutoFit/>
          </a:bodyPr>
          <a:lstStyle>
            <a:lvl1pPr marL="0" indent="0" algn="ctr" defTabSz="1828433">
              <a:spcBef>
                <a:spcPts val="0"/>
              </a:spcBef>
              <a:buSzTx/>
              <a:buNone/>
              <a:defRPr sz="9600">
                <a:solidFill>
                  <a:srgbClr val="00CDBF"/>
                </a:solidFill>
                <a:uFill>
                  <a:solidFill>
                    <a:srgbClr val="000000"/>
                  </a:solidFill>
                </a:uFill>
                <a:latin typeface="Helvetica"/>
                <a:ea typeface="Helvetica"/>
                <a:cs typeface="Helvetica"/>
                <a:sym typeface="Helvetica"/>
              </a:defRPr>
            </a:lvl1pPr>
          </a:lstStyle>
          <a:p>
            <a:r>
              <a:t>懂互联网、懂服务行业、懂资本</a:t>
            </a:r>
          </a:p>
        </p:txBody>
      </p:sp>
      <p:sp>
        <p:nvSpPr>
          <p:cNvPr id="73" name="下半场需要“三懂”"/>
          <p:cNvSpPr>
            <a:spLocks noGrp="1"/>
          </p:cNvSpPr>
          <p:nvPr>
            <p:ph type="body" sz="quarter" idx="17"/>
          </p:nvPr>
        </p:nvSpPr>
        <p:spPr>
          <a:xfrm>
            <a:off x="9582894" y="4618037"/>
            <a:ext cx="5218212" cy="1069976"/>
          </a:xfrm>
          <a:prstGeom prst="rect">
            <a:avLst/>
          </a:prstGeom>
        </p:spPr>
        <p:txBody>
          <a:bodyPr wrap="none">
            <a:spAutoFit/>
          </a:bodyPr>
          <a:lstStyle>
            <a:lvl1pPr marL="0" indent="0" algn="ctr">
              <a:spcBef>
                <a:spcPts val="0"/>
              </a:spcBef>
              <a:buSzTx/>
              <a:buNone/>
              <a:defRPr sz="5200">
                <a:solidFill>
                  <a:srgbClr val="A6AAA9"/>
                </a:solidFill>
                <a:latin typeface="Helvetica"/>
                <a:ea typeface="Helvetica"/>
                <a:cs typeface="Helvetica"/>
                <a:sym typeface="Helvetica"/>
              </a:defRPr>
            </a:lvl1pPr>
          </a:lstStyle>
          <a:p>
            <a:r>
              <a:t>下半场需要“三懂”</a:t>
            </a:r>
          </a:p>
        </p:txBody>
      </p:sp>
      <p:sp>
        <p:nvSpPr>
          <p:cNvPr id="74" name="“"/>
          <p:cNvSpPr>
            <a:spLocks noGrp="1"/>
          </p:cNvSpPr>
          <p:nvPr>
            <p:ph type="body" sz="quarter" idx="18"/>
          </p:nvPr>
        </p:nvSpPr>
        <p:spPr>
          <a:xfrm>
            <a:off x="2475698" y="5348287"/>
            <a:ext cx="789956" cy="2428876"/>
          </a:xfrm>
          <a:prstGeom prst="rect">
            <a:avLst/>
          </a:prstGeom>
        </p:spPr>
        <p:txBody>
          <a:bodyPr wrap="none">
            <a:spAutoFit/>
          </a:bodyPr>
          <a:lstStyle>
            <a:lvl1pPr marL="0" indent="0" algn="ctr" defTabSz="1828433">
              <a:spcBef>
                <a:spcPts val="0"/>
              </a:spcBef>
              <a:buSzTx/>
              <a:buNone/>
              <a:defRPr sz="15000">
                <a:solidFill>
                  <a:srgbClr val="000000">
                    <a:alpha val="20355"/>
                  </a:srgbClr>
                </a:solidFill>
                <a:uFill>
                  <a:solidFill>
                    <a:srgbClr val="000000"/>
                  </a:solidFill>
                </a:uFill>
                <a:latin typeface="Helvetica"/>
                <a:ea typeface="Helvetica"/>
                <a:cs typeface="Helvetica"/>
                <a:sym typeface="Helvetica"/>
              </a:defRPr>
            </a:lvl1pPr>
          </a:lstStyle>
          <a:p>
            <a:r>
              <a:t>“</a:t>
            </a:r>
          </a:p>
        </p:txBody>
      </p:sp>
      <p:sp>
        <p:nvSpPr>
          <p:cNvPr id="75" name="”"/>
          <p:cNvSpPr>
            <a:spLocks noGrp="1"/>
          </p:cNvSpPr>
          <p:nvPr>
            <p:ph type="body" sz="quarter" idx="19"/>
          </p:nvPr>
        </p:nvSpPr>
        <p:spPr>
          <a:xfrm>
            <a:off x="21118822" y="5348287"/>
            <a:ext cx="789956" cy="2428876"/>
          </a:xfrm>
          <a:prstGeom prst="rect">
            <a:avLst/>
          </a:prstGeom>
        </p:spPr>
        <p:txBody>
          <a:bodyPr wrap="none">
            <a:spAutoFit/>
          </a:bodyPr>
          <a:lstStyle>
            <a:lvl1pPr marL="0" indent="0" algn="ctr" defTabSz="1828433">
              <a:spcBef>
                <a:spcPts val="0"/>
              </a:spcBef>
              <a:buSzTx/>
              <a:buNone/>
              <a:defRPr sz="15000">
                <a:solidFill>
                  <a:srgbClr val="000000">
                    <a:alpha val="20355"/>
                  </a:srgbClr>
                </a:solidFill>
                <a:uFill>
                  <a:solidFill>
                    <a:srgbClr val="000000"/>
                  </a:solidFill>
                </a:uFill>
                <a:latin typeface="Helvetica"/>
                <a:ea typeface="Helvetica"/>
                <a:cs typeface="Helvetica"/>
                <a:sym typeface="Helvetica"/>
              </a:defRPr>
            </a:lvl1pPr>
          </a:lstStyle>
          <a:p>
            <a:r>
              <a:t>”</a:t>
            </a:r>
          </a:p>
        </p:txBody>
      </p:sp>
      <p:sp>
        <p:nvSpPr>
          <p:cNvPr id="76"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概述">
    <p:spTree>
      <p:nvGrpSpPr>
        <p:cNvPr id="1" name=""/>
        <p:cNvGrpSpPr/>
        <p:nvPr/>
      </p:nvGrpSpPr>
      <p:grpSpPr>
        <a:xfrm>
          <a:off x="0" y="0"/>
          <a:ext cx="0" cy="0"/>
          <a:chOff x="0" y="0"/>
          <a:chExt cx="0" cy="0"/>
        </a:xfrm>
      </p:grpSpPr>
      <p:sp>
        <p:nvSpPr>
          <p:cNvPr id="83" name="此处键入概述内容我国本地生活服务市场规模为5万亿元。互联网本地生活服务市场规模将超过5000亿元,线上市场占比将超过5%,2016年预计市场规模将超过5000亿元,而在2017年市场规模将达到5000亿元,线上市场占比将超过5%。"/>
          <p:cNvSpPr>
            <a:spLocks noGrp="1"/>
          </p:cNvSpPr>
          <p:nvPr>
            <p:ph type="body" sz="half" idx="13"/>
          </p:nvPr>
        </p:nvSpPr>
        <p:spPr>
          <a:xfrm>
            <a:off x="4574033" y="2519362"/>
            <a:ext cx="15235934" cy="8677276"/>
          </a:xfrm>
          <a:prstGeom prst="rect">
            <a:avLst/>
          </a:prstGeom>
        </p:spPr>
        <p:txBody>
          <a:bodyPr>
            <a:spAutoFit/>
          </a:bodyPr>
          <a:lstStyle/>
          <a:p>
            <a:pPr marL="0" indent="0" algn="just">
              <a:lnSpc>
                <a:spcPct val="140000"/>
              </a:lnSpc>
              <a:spcBef>
                <a:spcPts val="0"/>
              </a:spcBef>
              <a:buSzTx/>
              <a:buNone/>
              <a:defRPr sz="6000">
                <a:solidFill>
                  <a:srgbClr val="00CCBF"/>
                </a:solidFill>
                <a:latin typeface="Lantinghei SC Extralight"/>
                <a:ea typeface="Lantinghei SC Extralight"/>
                <a:cs typeface="Lantinghei SC Extralight"/>
                <a:sym typeface="Lantinghei SC Extralight"/>
              </a:defRPr>
            </a:pPr>
            <a:r>
              <a:t>此处键入概述内容我国本地生活服务市场规模为5万亿元。</a:t>
            </a:r>
            <a:r>
              <a:rPr>
                <a:solidFill>
                  <a:srgbClr val="FF8E2B"/>
                </a:solidFill>
              </a:rPr>
              <a:t>互联网本地生活服务市场规模将超过5000亿元,线上市场占比将超过5%,</a:t>
            </a:r>
            <a:r>
              <a:t>2016年预计市场规模将超过5000亿元,而在2017年市场规模将达到5000亿元,线上市场占比将超过5%。  </a:t>
            </a:r>
          </a:p>
        </p:txBody>
      </p:sp>
      <p:sp>
        <p:nvSpPr>
          <p:cNvPr id="8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1">
    <p:spTree>
      <p:nvGrpSpPr>
        <p:cNvPr id="1" name=""/>
        <p:cNvGrpSpPr/>
        <p:nvPr/>
      </p:nvGrpSpPr>
      <p:grpSpPr>
        <a:xfrm>
          <a:off x="0" y="0"/>
          <a:ext cx="0" cy="0"/>
          <a:chOff x="0" y="0"/>
          <a:chExt cx="0" cy="0"/>
        </a:xfrm>
      </p:grpSpPr>
      <p:sp>
        <p:nvSpPr>
          <p:cNvPr id="91" name="矩形"/>
          <p:cNvSpPr>
            <a:spLocks noGrp="1"/>
          </p:cNvSpPr>
          <p:nvPr>
            <p:ph type="body" sz="quarter" idx="13"/>
          </p:nvPr>
        </p:nvSpPr>
        <p:spPr>
          <a:xfrm>
            <a:off x="-3295998" y="3618"/>
            <a:ext cx="15489140" cy="254298"/>
          </a:xfrm>
          <a:prstGeom prst="rect">
            <a:avLst/>
          </a:prstGeom>
          <a:solidFill>
            <a:srgbClr val="00CCBF"/>
          </a:solidFill>
        </p:spPr>
        <p:txBody>
          <a:bodyPr>
            <a:noAutofit/>
          </a:bodyPr>
          <a:lstStyle/>
          <a:p>
            <a:pPr marL="0" indent="0" algn="ctr">
              <a:spcBef>
                <a:spcPts val="0"/>
              </a:spcBef>
              <a:buSzTx/>
              <a:buNone/>
              <a:defRPr sz="3200">
                <a:solidFill>
                  <a:srgbClr val="FFFFFF"/>
                </a:solidFill>
              </a:defRPr>
            </a:pPr>
            <a:endParaRPr/>
          </a:p>
        </p:txBody>
      </p:sp>
      <p:sp>
        <p:nvSpPr>
          <p:cNvPr id="92" name="矩形"/>
          <p:cNvSpPr>
            <a:spLocks noGrp="1"/>
          </p:cNvSpPr>
          <p:nvPr>
            <p:ph type="body" sz="quarter" idx="14"/>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93" name="此处键入主标题"/>
          <p:cNvSpPr>
            <a:spLocks noGrp="1"/>
          </p:cNvSpPr>
          <p:nvPr>
            <p:ph type="body" sz="quarter" idx="15"/>
          </p:nvPr>
        </p:nvSpPr>
        <p:spPr>
          <a:xfrm>
            <a:off x="6584656" y="4790521"/>
            <a:ext cx="11214711" cy="1805941"/>
          </a:xfrm>
          <a:prstGeom prst="rect">
            <a:avLst/>
          </a:prstGeom>
        </p:spPr>
        <p:txBody>
          <a:bodyPr wrap="none" lIns="45719" tIns="45719" rIns="45719" bIns="45719" anchor="t">
            <a:spAutoFit/>
          </a:bodyPr>
          <a:lstStyle>
            <a:lvl1pPr marL="0" indent="0" algn="ctr" defTabSz="1828433">
              <a:spcBef>
                <a:spcPts val="0"/>
              </a:spcBef>
              <a:buSzTx/>
              <a:buNone/>
              <a:defRPr sz="9600" b="1">
                <a:solidFill>
                  <a:srgbClr val="00CDBF"/>
                </a:solidFill>
                <a:uFill>
                  <a:solidFill>
                    <a:srgbClr val="000000"/>
                  </a:solidFill>
                </a:uFill>
                <a:latin typeface="Helvetica"/>
                <a:ea typeface="Helvetica"/>
                <a:cs typeface="Helvetica"/>
                <a:sym typeface="Helvetica"/>
              </a:defRPr>
            </a:lvl1pPr>
          </a:lstStyle>
          <a:p>
            <a:pPr>
              <a:defRPr sz="3600">
                <a:uFill>
                  <a:solidFill>
                    <a:srgbClr val="7F7F7F"/>
                  </a:solidFill>
                </a:uFill>
              </a:defRPr>
            </a:pPr>
            <a:r>
              <a:rPr sz="9600">
                <a:uFill>
                  <a:solidFill>
                    <a:srgbClr val="000000"/>
                  </a:solidFill>
                </a:uFill>
              </a:rPr>
              <a:t>此处键入主标题</a:t>
            </a:r>
          </a:p>
        </p:txBody>
      </p:sp>
      <p:sp>
        <p:nvSpPr>
          <p:cNvPr id="94" name="推动本次的大象改版的聊天窗口做了全屏自适应和窗口化的可选择样式优化。"/>
          <p:cNvSpPr>
            <a:spLocks noGrp="1"/>
          </p:cNvSpPr>
          <p:nvPr>
            <p:ph type="body" sz="quarter" idx="16"/>
          </p:nvPr>
        </p:nvSpPr>
        <p:spPr>
          <a:xfrm>
            <a:off x="5836753" y="7127157"/>
            <a:ext cx="12710494" cy="1798321"/>
          </a:xfrm>
          <a:prstGeom prst="rect">
            <a:avLst/>
          </a:prstGeom>
        </p:spPr>
        <p:txBody>
          <a:bodyPr lIns="45719" tIns="45719" rIns="45719" bIns="45719" anchor="t">
            <a:spAutoFit/>
          </a:bodyPr>
          <a:lstStyle>
            <a:lvl1pPr marL="0" indent="0" algn="ctr" defTabSz="1828433">
              <a:lnSpc>
                <a:spcPct val="140000"/>
              </a:lnSpc>
              <a:spcBef>
                <a:spcPts val="0"/>
              </a:spcBef>
              <a:buSzTx/>
              <a:buNone/>
              <a:defRPr sz="4000">
                <a:solidFill>
                  <a:srgbClr val="7F7F7F"/>
                </a:solidFill>
                <a:uFill>
                  <a:solidFill>
                    <a:srgbClr val="7F7F7F"/>
                  </a:solidFill>
                </a:uFill>
                <a:latin typeface="Helvetica"/>
                <a:ea typeface="Helvetica"/>
                <a:cs typeface="Helvetica"/>
                <a:sym typeface="Helvetica"/>
              </a:defRPr>
            </a:lvl1pPr>
          </a:lstStyle>
          <a:p>
            <a:r>
              <a:t>推动本次的大象改版的聊天窗口做了全屏自适应和窗口化的可选择样式优化。</a:t>
            </a:r>
          </a:p>
        </p:txBody>
      </p:sp>
      <p:sp>
        <p:nvSpPr>
          <p:cNvPr id="95"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2">
    <p:spTree>
      <p:nvGrpSpPr>
        <p:cNvPr id="1" name=""/>
        <p:cNvGrpSpPr/>
        <p:nvPr/>
      </p:nvGrpSpPr>
      <p:grpSpPr>
        <a:xfrm>
          <a:off x="0" y="0"/>
          <a:ext cx="0" cy="0"/>
          <a:chOff x="0" y="0"/>
          <a:chExt cx="0" cy="0"/>
        </a:xfrm>
      </p:grpSpPr>
      <p:sp>
        <p:nvSpPr>
          <p:cNvPr id="102" name="此处键入副标题内容"/>
          <p:cNvSpPr>
            <a:spLocks noGrp="1"/>
          </p:cNvSpPr>
          <p:nvPr>
            <p:ph type="body" sz="quarter" idx="13"/>
          </p:nvPr>
        </p:nvSpPr>
        <p:spPr>
          <a:xfrm>
            <a:off x="1341029" y="851053"/>
            <a:ext cx="3813176" cy="714376"/>
          </a:xfrm>
          <a:prstGeom prst="rect">
            <a:avLst/>
          </a:prstGeom>
        </p:spPr>
        <p:txBody>
          <a:bodyPr wrap="none" anchor="t">
            <a:spAutoFit/>
          </a:bodyPr>
          <a:lstStyle>
            <a:lvl1pPr marL="0" indent="0">
              <a:spcBef>
                <a:spcPts val="0"/>
              </a:spcBef>
              <a:buSzTx/>
              <a:buNone/>
              <a:defRPr sz="3200">
                <a:solidFill>
                  <a:srgbClr val="A6AAA9"/>
                </a:solidFill>
                <a:latin typeface="Helvetica"/>
                <a:ea typeface="Helvetica"/>
                <a:cs typeface="Helvetica"/>
                <a:sym typeface="Helvetica"/>
              </a:defRPr>
            </a:lvl1pPr>
          </a:lstStyle>
          <a:p>
            <a:r>
              <a:t>此处键入副标题内容</a:t>
            </a:r>
          </a:p>
        </p:txBody>
      </p:sp>
      <p:sp>
        <p:nvSpPr>
          <p:cNvPr id="103" name="标题位置"/>
          <p:cNvSpPr>
            <a:spLocks noGrp="1"/>
          </p:cNvSpPr>
          <p:nvPr>
            <p:ph type="body" sz="quarter" idx="14"/>
          </p:nvPr>
        </p:nvSpPr>
        <p:spPr>
          <a:xfrm>
            <a:off x="1329079" y="1396582"/>
            <a:ext cx="3000376" cy="1133476"/>
          </a:xfrm>
          <a:prstGeom prst="rect">
            <a:avLst/>
          </a:prstGeom>
        </p:spPr>
        <p:txBody>
          <a:bodyPr wrap="none" anchor="t">
            <a:spAutoFit/>
          </a:bodyPr>
          <a:lstStyle>
            <a:lvl1pPr marL="0" indent="0">
              <a:spcBef>
                <a:spcPts val="0"/>
              </a:spcBef>
              <a:buSzTx/>
              <a:buNone/>
              <a:defRPr sz="5600" b="1">
                <a:solidFill>
                  <a:srgbClr val="00CBBE"/>
                </a:solidFill>
                <a:latin typeface="Helvetica"/>
                <a:ea typeface="Helvetica"/>
                <a:cs typeface="Helvetica"/>
                <a:sym typeface="Helvetica"/>
              </a:defRPr>
            </a:lvl1pPr>
          </a:lstStyle>
          <a:p>
            <a:r>
              <a:t>标题位置</a:t>
            </a:r>
          </a:p>
        </p:txBody>
      </p:sp>
      <p:sp>
        <p:nvSpPr>
          <p:cNvPr id="104" name="矩形"/>
          <p:cNvSpPr>
            <a:spLocks noGrp="1"/>
          </p:cNvSpPr>
          <p:nvPr>
            <p:ph type="body" sz="quarter" idx="15"/>
          </p:nvPr>
        </p:nvSpPr>
        <p:spPr>
          <a:xfrm>
            <a:off x="-3295998" y="3618"/>
            <a:ext cx="15489140" cy="254298"/>
          </a:xfrm>
          <a:prstGeom prst="rect">
            <a:avLst/>
          </a:prstGeom>
          <a:solidFill>
            <a:srgbClr val="00CCBF"/>
          </a:solidFill>
        </p:spPr>
        <p:txBody>
          <a:bodyPr>
            <a:noAutofit/>
          </a:bodyPr>
          <a:lstStyle/>
          <a:p>
            <a:pPr marL="0" indent="0" algn="ctr">
              <a:spcBef>
                <a:spcPts val="0"/>
              </a:spcBef>
              <a:buSzTx/>
              <a:buNone/>
              <a:defRPr sz="3200">
                <a:solidFill>
                  <a:srgbClr val="FFFFFF"/>
                </a:solidFill>
              </a:defRPr>
            </a:pPr>
            <a:endParaRPr/>
          </a:p>
        </p:txBody>
      </p:sp>
      <p:sp>
        <p:nvSpPr>
          <p:cNvPr id="105" name="矩形"/>
          <p:cNvSpPr>
            <a:spLocks noGrp="1"/>
          </p:cNvSpPr>
          <p:nvPr>
            <p:ph type="body" sz="quarter" idx="16"/>
          </p:nvPr>
        </p:nvSpPr>
        <p:spPr>
          <a:xfrm>
            <a:off x="12193736" y="3618"/>
            <a:ext cx="15498962" cy="252214"/>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106" name="矩形"/>
          <p:cNvSpPr>
            <a:spLocks noGrp="1"/>
          </p:cNvSpPr>
          <p:nvPr>
            <p:ph type="body" sz="quarter" idx="17"/>
          </p:nvPr>
        </p:nvSpPr>
        <p:spPr>
          <a:xfrm rot="5400000">
            <a:off x="414783" y="1615038"/>
            <a:ext cx="1274665" cy="75407"/>
          </a:xfrm>
          <a:prstGeom prst="rect">
            <a:avLst/>
          </a:prstGeom>
          <a:solidFill>
            <a:srgbClr val="FF7040"/>
          </a:solidFill>
        </p:spPr>
        <p:txBody>
          <a:bodyPr>
            <a:noAutofit/>
          </a:bodyPr>
          <a:lstStyle/>
          <a:p>
            <a:pPr marL="0" indent="0" algn="ctr">
              <a:spcBef>
                <a:spcPts val="0"/>
              </a:spcBef>
              <a:buSzTx/>
              <a:buNone/>
              <a:defRPr sz="3200">
                <a:solidFill>
                  <a:srgbClr val="FFFFFF"/>
                </a:solidFill>
              </a:defRPr>
            </a:pPr>
            <a:endParaRPr/>
          </a:p>
        </p:txBody>
      </p:sp>
      <p:sp>
        <p:nvSpPr>
          <p:cNvPr id="107" name="矩形"/>
          <p:cNvSpPr>
            <a:spLocks noGrp="1"/>
          </p:cNvSpPr>
          <p:nvPr>
            <p:ph type="body" sz="quarter" idx="18"/>
          </p:nvPr>
        </p:nvSpPr>
        <p:spPr>
          <a:xfrm rot="5400000">
            <a:off x="735067" y="1289799"/>
            <a:ext cx="634098" cy="75407"/>
          </a:xfrm>
          <a:prstGeom prst="rect">
            <a:avLst/>
          </a:prstGeom>
          <a:solidFill>
            <a:srgbClr val="00CCBF"/>
          </a:solidFill>
        </p:spPr>
        <p:txBody>
          <a:bodyPr>
            <a:noAutofit/>
          </a:bodyPr>
          <a:lstStyle/>
          <a:p>
            <a:pPr marL="0" indent="0" algn="ctr">
              <a:spcBef>
                <a:spcPts val="0"/>
              </a:spcBef>
              <a:buSzTx/>
              <a:buNone/>
              <a:defRPr sz="3200">
                <a:solidFill>
                  <a:srgbClr val="DCDEE0"/>
                </a:solidFill>
              </a:defRPr>
            </a:pPr>
            <a:endParaRPr/>
          </a:p>
        </p:txBody>
      </p:sp>
      <p:sp>
        <p:nvSpPr>
          <p:cNvPr id="108" name="键入副标题"/>
          <p:cNvSpPr>
            <a:spLocks noGrp="1"/>
          </p:cNvSpPr>
          <p:nvPr>
            <p:ph type="body" sz="quarter" idx="19"/>
          </p:nvPr>
        </p:nvSpPr>
        <p:spPr>
          <a:xfrm>
            <a:off x="3134605" y="4984015"/>
            <a:ext cx="3489326" cy="1031876"/>
          </a:xfrm>
          <a:prstGeom prst="rect">
            <a:avLst/>
          </a:prstGeom>
        </p:spPr>
        <p:txBody>
          <a:bodyPr wrap="none">
            <a:spAutoFit/>
          </a:bodyPr>
          <a:lstStyle>
            <a:lvl1pPr marL="0" indent="0" defTabSz="825500">
              <a:spcBef>
                <a:spcPts val="0"/>
              </a:spcBef>
              <a:buSzTx/>
              <a:buNone/>
              <a:defRPr b="1" cap="all" spc="250">
                <a:solidFill>
                  <a:srgbClr val="FCBB00"/>
                </a:solidFill>
                <a:latin typeface="Helvetica"/>
                <a:ea typeface="Helvetica"/>
                <a:cs typeface="Helvetica"/>
                <a:sym typeface="Helvetica"/>
              </a:defRPr>
            </a:lvl1pPr>
          </a:lstStyle>
          <a:p>
            <a:r>
              <a:t>键入副标题</a:t>
            </a:r>
          </a:p>
        </p:txBody>
      </p:sp>
      <p:sp>
        <p:nvSpPr>
          <p:cNvPr id="109" name="为满足不同使用习惯的用户,推动本次的大象web改版的聊天窗口做了全屏自适设计了不同应和窗口化的可选择样式优化,设计了不同的色卡支持用户的换肤的需求。"/>
          <p:cNvSpPr>
            <a:spLocks noGrp="1"/>
          </p:cNvSpPr>
          <p:nvPr>
            <p:ph type="body" sz="quarter" idx="20"/>
          </p:nvPr>
        </p:nvSpPr>
        <p:spPr>
          <a:xfrm>
            <a:off x="3134605" y="6222950"/>
            <a:ext cx="4820021" cy="3851276"/>
          </a:xfrm>
          <a:prstGeom prst="rect">
            <a:avLst/>
          </a:prstGeom>
        </p:spPr>
        <p:txBody>
          <a:bodyPr anchor="t">
            <a:spAutoFit/>
          </a:bodyPr>
          <a:lstStyle>
            <a:lvl1pPr marL="0" indent="0" algn="just" defTabSz="457200">
              <a:lnSpc>
                <a:spcPts val="8600"/>
              </a:lnSpc>
              <a:spcBef>
                <a:spcPts val="1200"/>
              </a:spcBef>
              <a:buSzTx/>
              <a:buNone/>
              <a:defRPr sz="3000">
                <a:solidFill>
                  <a:srgbClr val="53585F"/>
                </a:solidFill>
                <a:latin typeface="Lantinghei SC Extralight"/>
                <a:ea typeface="Lantinghei SC Extralight"/>
                <a:cs typeface="Lantinghei SC Extralight"/>
                <a:sym typeface="Lantinghei SC Extralight"/>
              </a:defRPr>
            </a:lvl1pPr>
          </a:lstStyle>
          <a:p>
            <a:r>
              <a:t>为满足不同使用习惯的用户,推动本次的大象web改版的聊天窗口做了全屏自适设计了不同应和窗口化的可选择样式优化,设计了不同的色卡支持用户的换肤的需求。 </a:t>
            </a:r>
          </a:p>
        </p:txBody>
      </p:sp>
      <p:sp>
        <p:nvSpPr>
          <p:cNvPr id="110" name="圆形"/>
          <p:cNvSpPr>
            <a:spLocks noGrp="1"/>
          </p:cNvSpPr>
          <p:nvPr>
            <p:ph type="body" sz="quarter" idx="21"/>
          </p:nvPr>
        </p:nvSpPr>
        <p:spPr>
          <a:xfrm>
            <a:off x="1096770" y="4798764"/>
            <a:ext cx="1528138" cy="1528138"/>
          </a:xfrm>
          <a:prstGeom prst="ellipse">
            <a:avLst/>
          </a:prstGeom>
          <a:solidFill>
            <a:srgbClr val="FCBB00"/>
          </a:solidFill>
        </p:spPr>
        <p:txBody>
          <a:bodyPr>
            <a:noAutofit/>
          </a:bodyPr>
          <a:lstStyle/>
          <a:p>
            <a:pPr marL="0" indent="0" algn="ctr">
              <a:spcBef>
                <a:spcPts val="0"/>
              </a:spcBef>
              <a:buSzTx/>
              <a:buNone/>
              <a:defRPr sz="3200">
                <a:solidFill>
                  <a:srgbClr val="01CAB8"/>
                </a:solidFill>
              </a:defRPr>
            </a:pPr>
            <a:endParaRPr/>
          </a:p>
        </p:txBody>
      </p:sp>
      <p:sp>
        <p:nvSpPr>
          <p:cNvPr id="111" name="A"/>
          <p:cNvSpPr>
            <a:spLocks noGrp="1"/>
          </p:cNvSpPr>
          <p:nvPr>
            <p:ph type="body" sz="quarter" idx="22"/>
          </p:nvPr>
        </p:nvSpPr>
        <p:spPr>
          <a:xfrm>
            <a:off x="1495260" y="4939565"/>
            <a:ext cx="756559" cy="1146176"/>
          </a:xfrm>
          <a:prstGeom prst="rect">
            <a:avLst/>
          </a:prstGeom>
        </p:spPr>
        <p:txBody>
          <a:bodyPr wrap="none">
            <a:spAutoFit/>
          </a:bodyPr>
          <a:lstStyle>
            <a:lvl1pPr marL="0" indent="0" algn="ctr" defTabSz="825500">
              <a:spcBef>
                <a:spcPts val="0"/>
              </a:spcBef>
              <a:buSzTx/>
              <a:buNone/>
              <a:defRPr sz="6600" cap="all" spc="330">
                <a:solidFill>
                  <a:srgbClr val="FFFFFF"/>
                </a:solidFill>
                <a:latin typeface="Helvetica"/>
                <a:ea typeface="Helvetica"/>
                <a:cs typeface="Helvetica"/>
                <a:sym typeface="Helvetica"/>
              </a:defRPr>
            </a:lvl1pPr>
          </a:lstStyle>
          <a:p>
            <a:r>
              <a:t>A</a:t>
            </a:r>
          </a:p>
        </p:txBody>
      </p:sp>
      <p:sp>
        <p:nvSpPr>
          <p:cNvPr id="112" name="键入副标题"/>
          <p:cNvSpPr>
            <a:spLocks noGrp="1"/>
          </p:cNvSpPr>
          <p:nvPr>
            <p:ph type="body" sz="quarter" idx="23"/>
          </p:nvPr>
        </p:nvSpPr>
        <p:spPr>
          <a:xfrm>
            <a:off x="10629158" y="4984015"/>
            <a:ext cx="3903069" cy="1031876"/>
          </a:xfrm>
          <a:prstGeom prst="rect">
            <a:avLst/>
          </a:prstGeom>
        </p:spPr>
        <p:txBody>
          <a:bodyPr>
            <a:spAutoFit/>
          </a:bodyPr>
          <a:lstStyle>
            <a:lvl1pPr marL="0" indent="0" defTabSz="825500">
              <a:spcBef>
                <a:spcPts val="0"/>
              </a:spcBef>
              <a:buSzTx/>
              <a:buNone/>
              <a:defRPr b="1" cap="all" spc="250">
                <a:solidFill>
                  <a:srgbClr val="FF8E2B"/>
                </a:solidFill>
                <a:latin typeface="Helvetica"/>
                <a:ea typeface="Helvetica"/>
                <a:cs typeface="Helvetica"/>
                <a:sym typeface="Helvetica"/>
              </a:defRPr>
            </a:lvl1pPr>
          </a:lstStyle>
          <a:p>
            <a:r>
              <a:t>键入副标题</a:t>
            </a:r>
          </a:p>
        </p:txBody>
      </p:sp>
      <p:sp>
        <p:nvSpPr>
          <p:cNvPr id="113" name="为满足不同使用习惯的用户,推动本次的大象web改版的聊天窗口做了全屏自适设计了不同应和窗口化的可选择样式优化,设计了不同的色卡支持用需求。"/>
          <p:cNvSpPr>
            <a:spLocks noGrp="1"/>
          </p:cNvSpPr>
          <p:nvPr>
            <p:ph type="body" sz="quarter" idx="24"/>
          </p:nvPr>
        </p:nvSpPr>
        <p:spPr>
          <a:xfrm>
            <a:off x="10629158" y="6222950"/>
            <a:ext cx="4820021" cy="3851276"/>
          </a:xfrm>
          <a:prstGeom prst="rect">
            <a:avLst/>
          </a:prstGeom>
        </p:spPr>
        <p:txBody>
          <a:bodyPr anchor="t">
            <a:spAutoFit/>
          </a:bodyPr>
          <a:lstStyle>
            <a:lvl1pPr marL="0" indent="0" algn="just" defTabSz="457200">
              <a:lnSpc>
                <a:spcPts val="8600"/>
              </a:lnSpc>
              <a:spcBef>
                <a:spcPts val="1200"/>
              </a:spcBef>
              <a:buSzTx/>
              <a:buNone/>
              <a:defRPr sz="3000">
                <a:solidFill>
                  <a:srgbClr val="53585F"/>
                </a:solidFill>
                <a:latin typeface="Lantinghei SC Extralight"/>
                <a:ea typeface="Lantinghei SC Extralight"/>
                <a:cs typeface="Lantinghei SC Extralight"/>
                <a:sym typeface="Lantinghei SC Extralight"/>
              </a:defRPr>
            </a:lvl1pPr>
          </a:lstStyle>
          <a:p>
            <a:r>
              <a:t>为满足不同使用习惯的用户,推动本次的大象web改版的聊天窗口做了全屏自适设计了不同应和窗口化的可选择样式优化,设计了不同的色卡支持用需求。 </a:t>
            </a:r>
          </a:p>
        </p:txBody>
      </p:sp>
      <p:sp>
        <p:nvSpPr>
          <p:cNvPr id="114" name="圆形"/>
          <p:cNvSpPr>
            <a:spLocks noGrp="1"/>
          </p:cNvSpPr>
          <p:nvPr>
            <p:ph type="body" sz="quarter" idx="25"/>
          </p:nvPr>
        </p:nvSpPr>
        <p:spPr>
          <a:xfrm>
            <a:off x="8591323" y="4798764"/>
            <a:ext cx="1528138" cy="1528138"/>
          </a:xfrm>
          <a:prstGeom prst="ellipse">
            <a:avLst/>
          </a:prstGeom>
          <a:solidFill>
            <a:srgbClr val="FF8E2B"/>
          </a:solidFill>
        </p:spPr>
        <p:txBody>
          <a:bodyPr>
            <a:noAutofit/>
          </a:bodyPr>
          <a:lstStyle/>
          <a:p>
            <a:pPr marL="0" indent="0" algn="ctr">
              <a:spcBef>
                <a:spcPts val="0"/>
              </a:spcBef>
              <a:buSzTx/>
              <a:buNone/>
              <a:defRPr sz="3200">
                <a:solidFill>
                  <a:srgbClr val="FF8E2B"/>
                </a:solidFill>
              </a:defRPr>
            </a:pPr>
            <a:endParaRPr/>
          </a:p>
        </p:txBody>
      </p:sp>
      <p:sp>
        <p:nvSpPr>
          <p:cNvPr id="115" name="b"/>
          <p:cNvSpPr>
            <a:spLocks noGrp="1"/>
          </p:cNvSpPr>
          <p:nvPr>
            <p:ph type="body" sz="quarter" idx="26"/>
          </p:nvPr>
        </p:nvSpPr>
        <p:spPr>
          <a:xfrm>
            <a:off x="8989813" y="4939565"/>
            <a:ext cx="756559" cy="1146176"/>
          </a:xfrm>
          <a:prstGeom prst="rect">
            <a:avLst/>
          </a:prstGeom>
        </p:spPr>
        <p:txBody>
          <a:bodyPr wrap="none">
            <a:spAutoFit/>
          </a:bodyPr>
          <a:lstStyle>
            <a:lvl1pPr marL="0" indent="0" algn="ctr" defTabSz="825500">
              <a:spcBef>
                <a:spcPts val="0"/>
              </a:spcBef>
              <a:buSzTx/>
              <a:buNone/>
              <a:defRPr sz="6600" cap="all" spc="330">
                <a:solidFill>
                  <a:srgbClr val="FFFFFF"/>
                </a:solidFill>
                <a:latin typeface="Helvetica"/>
                <a:ea typeface="Helvetica"/>
                <a:cs typeface="Helvetica"/>
                <a:sym typeface="Helvetica"/>
              </a:defRPr>
            </a:lvl1pPr>
          </a:lstStyle>
          <a:p>
            <a:r>
              <a:t>b</a:t>
            </a:r>
          </a:p>
        </p:txBody>
      </p:sp>
      <p:sp>
        <p:nvSpPr>
          <p:cNvPr id="116" name="键入副标题"/>
          <p:cNvSpPr>
            <a:spLocks noGrp="1"/>
          </p:cNvSpPr>
          <p:nvPr>
            <p:ph type="body" sz="quarter" idx="27"/>
          </p:nvPr>
        </p:nvSpPr>
        <p:spPr>
          <a:xfrm>
            <a:off x="18123712" y="4984015"/>
            <a:ext cx="3489326" cy="1031876"/>
          </a:xfrm>
          <a:prstGeom prst="rect">
            <a:avLst/>
          </a:prstGeom>
        </p:spPr>
        <p:txBody>
          <a:bodyPr wrap="none">
            <a:spAutoFit/>
          </a:bodyPr>
          <a:lstStyle>
            <a:lvl1pPr marL="0" indent="0" defTabSz="825500">
              <a:spcBef>
                <a:spcPts val="0"/>
              </a:spcBef>
              <a:buSzTx/>
              <a:buNone/>
              <a:defRPr b="1" cap="all" spc="250">
                <a:solidFill>
                  <a:srgbClr val="FF7040"/>
                </a:solidFill>
                <a:latin typeface="Helvetica"/>
                <a:ea typeface="Helvetica"/>
                <a:cs typeface="Helvetica"/>
                <a:sym typeface="Helvetica"/>
              </a:defRPr>
            </a:lvl1pPr>
          </a:lstStyle>
          <a:p>
            <a:r>
              <a:t>键入副标题</a:t>
            </a:r>
          </a:p>
        </p:txBody>
      </p:sp>
      <p:sp>
        <p:nvSpPr>
          <p:cNvPr id="117" name="为满足不同使用习惯的用户,推动本次的大象web改版的聊天窗口做了全屏自适设计了不同应选择样式优化,设计了不同的色卡支持用户的换肤的需求。"/>
          <p:cNvSpPr>
            <a:spLocks noGrp="1"/>
          </p:cNvSpPr>
          <p:nvPr>
            <p:ph type="body" sz="quarter" idx="28"/>
          </p:nvPr>
        </p:nvSpPr>
        <p:spPr>
          <a:xfrm>
            <a:off x="18123712" y="6222950"/>
            <a:ext cx="4820021" cy="3851276"/>
          </a:xfrm>
          <a:prstGeom prst="rect">
            <a:avLst/>
          </a:prstGeom>
        </p:spPr>
        <p:txBody>
          <a:bodyPr anchor="t">
            <a:spAutoFit/>
          </a:bodyPr>
          <a:lstStyle>
            <a:lvl1pPr marL="0" indent="0" algn="just" defTabSz="457200">
              <a:lnSpc>
                <a:spcPts val="8600"/>
              </a:lnSpc>
              <a:spcBef>
                <a:spcPts val="1200"/>
              </a:spcBef>
              <a:buSzTx/>
              <a:buNone/>
              <a:defRPr sz="3000">
                <a:solidFill>
                  <a:srgbClr val="53585F"/>
                </a:solidFill>
                <a:latin typeface="Lantinghei SC Extralight"/>
                <a:ea typeface="Lantinghei SC Extralight"/>
                <a:cs typeface="Lantinghei SC Extralight"/>
                <a:sym typeface="Lantinghei SC Extralight"/>
              </a:defRPr>
            </a:lvl1pPr>
          </a:lstStyle>
          <a:p>
            <a:r>
              <a:t>为满足不同使用习惯的用户,推动本次的大象web改版的聊天窗口做了全屏自适设计了不同应选择样式优化,设计了不同的色卡支持用户的换肤的需求。 </a:t>
            </a:r>
          </a:p>
        </p:txBody>
      </p:sp>
      <p:sp>
        <p:nvSpPr>
          <p:cNvPr id="118" name="圆形"/>
          <p:cNvSpPr>
            <a:spLocks noGrp="1"/>
          </p:cNvSpPr>
          <p:nvPr>
            <p:ph type="body" sz="quarter" idx="29"/>
          </p:nvPr>
        </p:nvSpPr>
        <p:spPr>
          <a:xfrm>
            <a:off x="16085877" y="4798764"/>
            <a:ext cx="1528138" cy="1528138"/>
          </a:xfrm>
          <a:prstGeom prst="ellipse">
            <a:avLst/>
          </a:prstGeom>
          <a:solidFill>
            <a:srgbClr val="FF7040"/>
          </a:solidFill>
        </p:spPr>
        <p:txBody>
          <a:bodyPr>
            <a:noAutofit/>
          </a:bodyPr>
          <a:lstStyle/>
          <a:p>
            <a:pPr marL="0" indent="0" algn="ctr">
              <a:spcBef>
                <a:spcPts val="0"/>
              </a:spcBef>
              <a:buSzTx/>
              <a:buNone/>
              <a:defRPr sz="3200">
                <a:solidFill>
                  <a:srgbClr val="01CAB8"/>
                </a:solidFill>
              </a:defRPr>
            </a:pPr>
            <a:endParaRPr/>
          </a:p>
        </p:txBody>
      </p:sp>
      <p:sp>
        <p:nvSpPr>
          <p:cNvPr id="119" name="C"/>
          <p:cNvSpPr>
            <a:spLocks noGrp="1"/>
          </p:cNvSpPr>
          <p:nvPr>
            <p:ph type="body" sz="quarter" idx="30"/>
          </p:nvPr>
        </p:nvSpPr>
        <p:spPr>
          <a:xfrm>
            <a:off x="16461242" y="4939565"/>
            <a:ext cx="802807" cy="1146176"/>
          </a:xfrm>
          <a:prstGeom prst="rect">
            <a:avLst/>
          </a:prstGeom>
        </p:spPr>
        <p:txBody>
          <a:bodyPr wrap="none">
            <a:spAutoFit/>
          </a:bodyPr>
          <a:lstStyle>
            <a:lvl1pPr marL="0" indent="0" algn="ctr" defTabSz="825500">
              <a:spcBef>
                <a:spcPts val="0"/>
              </a:spcBef>
              <a:buSzTx/>
              <a:buNone/>
              <a:defRPr sz="6600" cap="all" spc="330">
                <a:solidFill>
                  <a:srgbClr val="FFFFFF"/>
                </a:solidFill>
                <a:latin typeface="Helvetica"/>
                <a:ea typeface="Helvetica"/>
                <a:cs typeface="Helvetica"/>
                <a:sym typeface="Helvetica"/>
              </a:defRPr>
            </a:lvl1pPr>
          </a:lstStyle>
          <a:p>
            <a:r>
              <a:t>C</a:t>
            </a:r>
          </a:p>
        </p:txBody>
      </p:sp>
      <p:sp>
        <p:nvSpPr>
          <p:cNvPr id="12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标题文本</a:t>
            </a:r>
          </a:p>
        </p:txBody>
      </p:sp>
      <p:sp>
        <p:nvSpPr>
          <p:cNvPr id="3" name="正文级别 1…"/>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7.ti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hyperlink" Target="https://raft.github.io/" TargetMode="External"/><Relationship Id="rId2" Type="http://schemas.openxmlformats.org/officeDocument/2006/relationships/hyperlink" Target="https://github.com/maemual/raft-zh_cn/blob/master/raft-zh_cn.md" TargetMode="External"/><Relationship Id="rId1" Type="http://schemas.openxmlformats.org/officeDocument/2006/relationships/slideLayout" Target="../slideLayouts/slideLayout21.xml"/><Relationship Id="rId5" Type="http://schemas.openxmlformats.org/officeDocument/2006/relationships/hyperlink" Target="https://en.wikipedia.org/wiki/State_machine_replication" TargetMode="External"/><Relationship Id="rId4" Type="http://schemas.openxmlformats.org/officeDocument/2006/relationships/hyperlink" Target="https://raft.github.io/raft.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矩形"/>
          <p:cNvSpPr>
            <a:spLocks noGrp="1"/>
          </p:cNvSpPr>
          <p:nvPr>
            <p:ph type="body" idx="13"/>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385"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387" name="Raft算法介绍"/>
          <p:cNvSpPr>
            <a:spLocks noGrp="1"/>
          </p:cNvSpPr>
          <p:nvPr>
            <p:ph type="body" idx="17"/>
          </p:nvPr>
        </p:nvSpPr>
        <p:spPr>
          <a:xfrm>
            <a:off x="6927800" y="4194019"/>
            <a:ext cx="10528400" cy="2632076"/>
          </a:xfrm>
          <a:prstGeom prst="rect">
            <a:avLst/>
          </a:prstGeom>
        </p:spPr>
        <p:txBody>
          <a:bodyPr/>
          <a:lstStyle/>
          <a:p>
            <a:r>
              <a:t>Raft算法介绍</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72"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73" name="Q：由于某个follower和leader之间网络抖动，导致其选举超时，那么会变成一个有更大的Term的 Candidate，如果它和大多数节点的网络正常，那么会让 Follower给这个更大的Term的Candidate投票，从而赢得选举，这样会让原来的Leader变成Follower，但是其实原来的leader和大多数follower的网络是正常的，整个集群处于正常状态，这样会让集群对网络延迟的容忍度降低，进而降低可用性。…"/>
          <p:cNvSpPr/>
          <p:nvPr/>
        </p:nvSpPr>
        <p:spPr>
          <a:xfrm>
            <a:off x="3241978" y="3901262"/>
            <a:ext cx="17900045" cy="683575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l" defTabSz="457200">
              <a:lnSpc>
                <a:spcPts val="7400"/>
              </a:lnSpc>
              <a:defRPr sz="3000">
                <a:latin typeface="Helvetica Neue"/>
                <a:ea typeface="Helvetica Neue"/>
                <a:cs typeface="Helvetica Neue"/>
                <a:sym typeface="Helvetica Neue"/>
              </a:defRPr>
            </a:pPr>
            <a:r>
              <a:rPr sz="4800"/>
              <a:t>Q：</a:t>
            </a:r>
            <a:r>
              <a:t>由于某个follower和leader之间网络抖动，导致其选举超时，那么会变成一个有更大的Term的 Candidate，如果它和大多数节点的网络正常，那么会让 Follower给这个更大的Term的Candidate投票，从而赢得选举，这样会让原来的Leader变成Follower，但是其实原来的leader和大多数follower的网络是正常的，整个集群处于正常状态，这样会让集群对网络延迟的容忍度降低，进而降低可用性。</a:t>
            </a:r>
          </a:p>
          <a:p>
            <a:pPr algn="l" defTabSz="457200">
              <a:lnSpc>
                <a:spcPts val="5300"/>
              </a:lnSpc>
              <a:defRPr sz="3000">
                <a:latin typeface="Helvetica Neue"/>
                <a:ea typeface="Helvetica Neue"/>
                <a:cs typeface="Helvetica Neue"/>
                <a:sym typeface="Helvetica Neue"/>
              </a:defRPr>
            </a:pPr>
            <a:endParaRPr/>
          </a:p>
          <a:p>
            <a:pPr algn="l" defTabSz="457200">
              <a:lnSpc>
                <a:spcPts val="7400"/>
              </a:lnSpc>
              <a:defRPr sz="3000">
                <a:latin typeface="Helvetica Neue"/>
                <a:ea typeface="Helvetica Neue"/>
                <a:cs typeface="Helvetica Neue"/>
                <a:sym typeface="Helvetica Neue"/>
              </a:defRPr>
            </a:pPr>
            <a:r>
              <a:rPr sz="4800"/>
              <a:t>A：</a:t>
            </a:r>
            <a:r>
              <a:t>为了解决这样的问题，我们可以考虑加入Pre-Vote，也就是一个 Follower 如果要开始投票，它并不会立刻变成 Candidate，给自己 Term + 1，而是会先变成 Pre-Candidate 的状态，用当前的 Term 去问其他的节点能否给自己投票，如果收到了大多数的同意消息，那么才会变成 Candidate 继续后面的选举流程。</a:t>
            </a:r>
          </a:p>
          <a:p>
            <a:pPr algn="l" defTabSz="457200">
              <a:lnSpc>
                <a:spcPts val="5300"/>
              </a:lnSpc>
              <a:defRPr sz="3000">
                <a:latin typeface="Helvetica Neue"/>
                <a:ea typeface="Helvetica Neue"/>
                <a:cs typeface="Helvetica Neue"/>
                <a:sym typeface="Helvetica Neue"/>
              </a:defRPr>
            </a:pPr>
            <a:endParaRPr/>
          </a:p>
          <a:p>
            <a:pPr algn="l" defTabSz="457200">
              <a:lnSpc>
                <a:spcPts val="7400"/>
              </a:lnSpc>
              <a:defRPr sz="3000">
                <a:latin typeface="Helvetica Neue"/>
                <a:ea typeface="Helvetica Neue"/>
                <a:cs typeface="Helvetica Neue"/>
                <a:sym typeface="Helvetica Neue"/>
              </a:defRPr>
            </a:pPr>
            <a:r>
              <a:rPr sz="4800"/>
              <a:t>思考：</a:t>
            </a:r>
            <a:r>
              <a:t>会不会引入另外的问题，比如真正leader故障时，选举时间变长？</a:t>
            </a:r>
          </a:p>
        </p:txBody>
      </p:sp>
      <p:sp>
        <p:nvSpPr>
          <p:cNvPr id="474" name="Leader选举—预投票优化"/>
          <p:cNvSpPr/>
          <p:nvPr/>
        </p:nvSpPr>
        <p:spPr>
          <a:xfrm>
            <a:off x="774347" y="644481"/>
            <a:ext cx="8059689"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Leader选举—预投票优化</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79"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80" name="日志复制—复制流程"/>
          <p:cNvSpPr/>
          <p:nvPr/>
        </p:nvSpPr>
        <p:spPr>
          <a:xfrm>
            <a:off x="827069" y="628125"/>
            <a:ext cx="6556376"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日志复制—复制流程</a:t>
            </a:r>
          </a:p>
        </p:txBody>
      </p:sp>
      <p:pic>
        <p:nvPicPr>
          <p:cNvPr id="481" name="pasted-image.png" descr="pasted-image.png"/>
          <p:cNvPicPr>
            <a:picLocks noChangeAspect="1"/>
          </p:cNvPicPr>
          <p:nvPr/>
        </p:nvPicPr>
        <p:blipFill>
          <a:blip r:embed="rId3"/>
          <a:stretch>
            <a:fillRect/>
          </a:stretch>
        </p:blipFill>
        <p:spPr>
          <a:xfrm>
            <a:off x="12275836" y="2664642"/>
            <a:ext cx="10411425" cy="9849252"/>
          </a:xfrm>
          <a:prstGeom prst="rect">
            <a:avLst/>
          </a:prstGeom>
          <a:ln w="12700">
            <a:miter lim="400000"/>
          </a:ln>
        </p:spPr>
      </p:pic>
      <p:pic>
        <p:nvPicPr>
          <p:cNvPr id="482" name="pasted-image.tiff" descr="pasted-image.tiff"/>
          <p:cNvPicPr>
            <a:picLocks noChangeAspect="1"/>
          </p:cNvPicPr>
          <p:nvPr/>
        </p:nvPicPr>
        <p:blipFill>
          <a:blip r:embed="rId4"/>
          <a:stretch>
            <a:fillRect/>
          </a:stretch>
        </p:blipFill>
        <p:spPr>
          <a:xfrm>
            <a:off x="1766179" y="3052337"/>
            <a:ext cx="10160001" cy="6426201"/>
          </a:xfrm>
          <a:prstGeom prst="rect">
            <a:avLst/>
          </a:prstGeom>
          <a:ln w="12700">
            <a:miter lim="400000"/>
          </a:ln>
        </p:spPr>
      </p:pic>
      <p:sp>
        <p:nvSpPr>
          <p:cNvPr id="483" name="日志条目可提交的条件：…"/>
          <p:cNvSpPr/>
          <p:nvPr/>
        </p:nvSpPr>
        <p:spPr>
          <a:xfrm>
            <a:off x="2479644" y="10399285"/>
            <a:ext cx="11159851" cy="17430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l">
              <a:defRPr sz="3000">
                <a:latin typeface="Helvetica"/>
                <a:ea typeface="Helvetica"/>
                <a:cs typeface="Helvetica"/>
                <a:sym typeface="Helvetica"/>
              </a:defRPr>
            </a:pPr>
            <a:r>
              <a:t>日志条目可提交的条件：</a:t>
            </a:r>
          </a:p>
          <a:p>
            <a:pPr marL="691444" indent="-691444" algn="l">
              <a:buSzPct val="75000"/>
              <a:buChar char="•"/>
              <a:defRPr sz="3000">
                <a:latin typeface="Helvetica"/>
                <a:ea typeface="Helvetica"/>
                <a:cs typeface="Helvetica"/>
                <a:sym typeface="Helvetica"/>
              </a:defRPr>
            </a:pPr>
            <a:r>
              <a:t>收到多数派附加日志RPC的成功响应</a:t>
            </a:r>
          </a:p>
          <a:p>
            <a:pPr marL="691444" indent="-691444" algn="l">
              <a:buSzPct val="75000"/>
              <a:buChar char="•"/>
              <a:defRPr sz="3000">
                <a:latin typeface="Helvetica"/>
                <a:ea typeface="Helvetica"/>
                <a:cs typeface="Helvetica"/>
                <a:sym typeface="Helvetica"/>
              </a:defRPr>
            </a:pPr>
            <a:r>
              <a:t>节点之间日志应具备一致性</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88"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89" name="如果不同节点的日志条目如果拥有相同的索引值和任期号，那么：…"/>
          <p:cNvSpPr/>
          <p:nvPr/>
        </p:nvSpPr>
        <p:spPr>
          <a:xfrm>
            <a:off x="2283432" y="3845045"/>
            <a:ext cx="8586757" cy="259651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l">
              <a:lnSpc>
                <a:spcPct val="120000"/>
              </a:lnSpc>
              <a:defRPr sz="3000">
                <a:latin typeface="Helvetica"/>
                <a:ea typeface="Helvetica"/>
                <a:cs typeface="Helvetica"/>
                <a:sym typeface="Helvetica"/>
              </a:defRPr>
            </a:pPr>
            <a:r>
              <a:t>如果不同节点的日志条目如果拥有相同的索引值和任期号，那么：</a:t>
            </a:r>
          </a:p>
          <a:p>
            <a:pPr marL="814916" lvl="1" indent="-370416" algn="l">
              <a:lnSpc>
                <a:spcPct val="120000"/>
              </a:lnSpc>
              <a:buSzPct val="75000"/>
              <a:buChar char="•"/>
              <a:defRPr sz="3000" b="1">
                <a:latin typeface="Helvetica"/>
                <a:ea typeface="Helvetica"/>
                <a:cs typeface="Helvetica"/>
                <a:sym typeface="Helvetica"/>
              </a:defRPr>
            </a:pPr>
            <a:r>
              <a:t>它们存储相同的指令</a:t>
            </a:r>
          </a:p>
          <a:p>
            <a:pPr marL="814916" lvl="1" indent="-370416" algn="l">
              <a:lnSpc>
                <a:spcPct val="120000"/>
              </a:lnSpc>
              <a:buSzPct val="75000"/>
              <a:buChar char="•"/>
              <a:defRPr sz="3000" b="1">
                <a:latin typeface="Helvetica"/>
                <a:ea typeface="Helvetica"/>
                <a:cs typeface="Helvetica"/>
                <a:sym typeface="Helvetica"/>
              </a:defRPr>
            </a:pPr>
            <a:r>
              <a:t>这个索引值之前的所有日志条目也全部相同</a:t>
            </a:r>
          </a:p>
        </p:txBody>
      </p:sp>
      <p:sp>
        <p:nvSpPr>
          <p:cNvPr id="490" name="日志复制—日志匹配特性"/>
          <p:cNvSpPr/>
          <p:nvPr/>
        </p:nvSpPr>
        <p:spPr>
          <a:xfrm>
            <a:off x="802990" y="707408"/>
            <a:ext cx="7978776"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日志复制—日志匹配特性</a:t>
            </a:r>
          </a:p>
        </p:txBody>
      </p:sp>
      <p:pic>
        <p:nvPicPr>
          <p:cNvPr id="491" name="pasted-image.png" descr="pasted-image.png"/>
          <p:cNvPicPr>
            <a:picLocks noChangeAspect="1"/>
          </p:cNvPicPr>
          <p:nvPr/>
        </p:nvPicPr>
        <p:blipFill>
          <a:blip r:embed="rId3"/>
          <a:stretch>
            <a:fillRect/>
          </a:stretch>
        </p:blipFill>
        <p:spPr>
          <a:xfrm>
            <a:off x="11765571" y="3023993"/>
            <a:ext cx="9829801" cy="74422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96"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97" name="日志复制—附加日志RPC参数"/>
          <p:cNvSpPr/>
          <p:nvPr/>
        </p:nvSpPr>
        <p:spPr>
          <a:xfrm>
            <a:off x="777203" y="640606"/>
            <a:ext cx="9480352"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日志复制—附加日志RPC参数</a:t>
            </a:r>
          </a:p>
        </p:txBody>
      </p:sp>
      <p:graphicFrame>
        <p:nvGraphicFramePr>
          <p:cNvPr id="498" name="表格"/>
          <p:cNvGraphicFramePr/>
          <p:nvPr/>
        </p:nvGraphicFramePr>
        <p:xfrm>
          <a:off x="3589337" y="4554537"/>
          <a:ext cx="17796271" cy="8049518"/>
        </p:xfrm>
        <a:graphic>
          <a:graphicData uri="http://schemas.openxmlformats.org/drawingml/2006/table">
            <a:tbl>
              <a:tblPr firstRow="1" firstCol="1">
                <a:tableStyleId>{2708684C-4D16-4618-839F-0558EEFCDFE6}</a:tableStyleId>
              </a:tblPr>
              <a:tblGrid>
                <a:gridCol w="3068472">
                  <a:extLst>
                    <a:ext uri="{9D8B030D-6E8A-4147-A177-3AD203B41FA5}">
                      <a16:colId xmlns:a16="http://schemas.microsoft.com/office/drawing/2014/main" val="20000"/>
                    </a:ext>
                  </a:extLst>
                </a:gridCol>
                <a:gridCol w="3871151">
                  <a:extLst>
                    <a:ext uri="{9D8B030D-6E8A-4147-A177-3AD203B41FA5}">
                      <a16:colId xmlns:a16="http://schemas.microsoft.com/office/drawing/2014/main" val="20001"/>
                    </a:ext>
                  </a:extLst>
                </a:gridCol>
                <a:gridCol w="10856648">
                  <a:extLst>
                    <a:ext uri="{9D8B030D-6E8A-4147-A177-3AD203B41FA5}">
                      <a16:colId xmlns:a16="http://schemas.microsoft.com/office/drawing/2014/main" val="20002"/>
                    </a:ext>
                  </a:extLst>
                </a:gridCol>
              </a:tblGrid>
              <a:tr h="670244">
                <a:tc>
                  <a:txBody>
                    <a:bodyPr/>
                    <a:lstStyle/>
                    <a:p>
                      <a:pPr defTabSz="914400">
                        <a:tabLst>
                          <a:tab pos="1181100" algn="l"/>
                        </a:tabLst>
                        <a:defRPr sz="1800" b="0"/>
                      </a:pPr>
                      <a:r>
                        <a:rPr sz="3000" b="1">
                          <a:sym typeface="Helvetica"/>
                        </a:rPr>
                        <a:t>RPC</a:t>
                      </a:r>
                    </a:p>
                  </a:txBody>
                  <a:tcPr marL="50800" marR="50800" marT="50800" marB="50800" anchor="ctr" horzOverflow="overflow">
                    <a:lnL w="12700">
                      <a:miter lim="400000"/>
                    </a:lnL>
                  </a:tcPr>
                </a:tc>
                <a:tc>
                  <a:txBody>
                    <a:bodyPr/>
                    <a:lstStyle/>
                    <a:p>
                      <a:pPr defTabSz="914400">
                        <a:tabLst>
                          <a:tab pos="1181100" algn="l"/>
                        </a:tabLst>
                        <a:defRPr sz="1800" b="0"/>
                      </a:pPr>
                      <a:r>
                        <a:rPr sz="3000" b="1">
                          <a:sym typeface="Helvetica"/>
                        </a:rPr>
                        <a:t>参数</a:t>
                      </a:r>
                    </a:p>
                  </a:txBody>
                  <a:tcPr marL="50800" marR="50800" marT="50800" marB="50800" anchor="ctr" horzOverflow="overflow"/>
                </a:tc>
                <a:tc>
                  <a:txBody>
                    <a:bodyPr/>
                    <a:lstStyle/>
                    <a:p>
                      <a:pPr defTabSz="914400">
                        <a:tabLst>
                          <a:tab pos="1181100" algn="l"/>
                        </a:tabLst>
                        <a:defRPr sz="1800" b="0"/>
                      </a:pPr>
                      <a:r>
                        <a:rPr sz="3000" b="1">
                          <a:sym typeface="Helvetica"/>
                        </a:rPr>
                        <a:t>解释</a:t>
                      </a:r>
                    </a:p>
                  </a:txBody>
                  <a:tcPr marL="50800" marR="50800" marT="50800" marB="50800" anchor="ctr" horzOverflow="overflow">
                    <a:lnR w="12700">
                      <a:miter lim="400000"/>
                    </a:lnR>
                  </a:tcPr>
                </a:tc>
                <a:extLst>
                  <a:ext uri="{0D108BD9-81ED-4DB2-BD59-A6C34878D82A}">
                    <a16:rowId xmlns:a16="http://schemas.microsoft.com/office/drawing/2014/main" val="10000"/>
                  </a:ext>
                </a:extLst>
              </a:tr>
              <a:tr h="670244">
                <a:tc rowSpan="6">
                  <a:txBody>
                    <a:bodyPr/>
                    <a:lstStyle/>
                    <a:p>
                      <a:pPr defTabSz="914400">
                        <a:tabLst>
                          <a:tab pos="1181100" algn="l"/>
                        </a:tabLst>
                        <a:defRPr sz="1800" b="0"/>
                      </a:pPr>
                      <a:r>
                        <a:rPr sz="3000" b="1">
                          <a:sym typeface="Helvetica"/>
                        </a:rPr>
                        <a:t>请求</a:t>
                      </a:r>
                    </a:p>
                  </a:txBody>
                  <a:tcPr marL="50800" marR="50800" marT="50800" marB="50800" anchor="ctr" horzOverflow="overflow"/>
                </a:tc>
                <a:tc>
                  <a:txBody>
                    <a:bodyPr/>
                    <a:lstStyle/>
                    <a:p>
                      <a:pPr algn="l" defTabSz="457200">
                        <a:lnSpc>
                          <a:spcPts val="5400"/>
                        </a:lnSpc>
                        <a:defRPr sz="1800"/>
                      </a:pPr>
                      <a:r>
                        <a:rPr sz="3000">
                          <a:solidFill>
                            <a:srgbClr val="24292E"/>
                          </a:solidFill>
                        </a:rPr>
                        <a:t>term</a:t>
                      </a:r>
                    </a:p>
                  </a:txBody>
                  <a:tcPr marL="50800" marR="50800" marT="50800" marB="50800" anchor="ctr" horzOverflow="overflow"/>
                </a:tc>
                <a:tc>
                  <a:txBody>
                    <a:bodyPr/>
                    <a:lstStyle/>
                    <a:p>
                      <a:pPr algn="l" defTabSz="457200">
                        <a:lnSpc>
                          <a:spcPts val="5400"/>
                        </a:lnSpc>
                        <a:defRPr sz="1800"/>
                      </a:pPr>
                      <a:r>
                        <a:rPr sz="3000">
                          <a:solidFill>
                            <a:srgbClr val="24292E"/>
                          </a:solidFill>
                        </a:rPr>
                        <a:t>领导人的任期号</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670244">
                <a:tc vMerge="1">
                  <a:txBody>
                    <a:bodyPr/>
                    <a:lstStyle/>
                    <a:p>
                      <a:endParaRPr lang="zh-CN"/>
                    </a:p>
                  </a:txBody>
                  <a:tcPr/>
                </a:tc>
                <a:tc>
                  <a:txBody>
                    <a:bodyPr/>
                    <a:lstStyle/>
                    <a:p>
                      <a:pPr algn="l" defTabSz="457200">
                        <a:lnSpc>
                          <a:spcPts val="5400"/>
                        </a:lnSpc>
                        <a:defRPr sz="1800"/>
                      </a:pPr>
                      <a:r>
                        <a:rPr sz="3000">
                          <a:solidFill>
                            <a:srgbClr val="24292E"/>
                          </a:solidFill>
                        </a:rPr>
                        <a:t>leaderId</a:t>
                      </a:r>
                    </a:p>
                  </a:txBody>
                  <a:tcPr marL="50800" marR="50800" marT="50800" marB="50800" anchor="ctr" horzOverflow="overflow"/>
                </a:tc>
                <a:tc>
                  <a:txBody>
                    <a:bodyPr/>
                    <a:lstStyle/>
                    <a:p>
                      <a:pPr algn="l" defTabSz="457200">
                        <a:lnSpc>
                          <a:spcPts val="5400"/>
                        </a:lnSpc>
                        <a:defRPr sz="1800"/>
                      </a:pPr>
                      <a:r>
                        <a:rPr sz="3000">
                          <a:solidFill>
                            <a:srgbClr val="24292E"/>
                          </a:solidFill>
                        </a:rPr>
                        <a:t>领导人的Id，以便跟随者重定向客户端请求</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670244">
                <a:tc vMerge="1">
                  <a:txBody>
                    <a:bodyPr/>
                    <a:lstStyle/>
                    <a:p>
                      <a:endParaRPr lang="zh-CN"/>
                    </a:p>
                  </a:txBody>
                  <a:tcPr/>
                </a:tc>
                <a:tc>
                  <a:txBody>
                    <a:bodyPr/>
                    <a:lstStyle/>
                    <a:p>
                      <a:pPr algn="l" defTabSz="457200">
                        <a:lnSpc>
                          <a:spcPts val="5400"/>
                        </a:lnSpc>
                        <a:defRPr sz="1800"/>
                      </a:pPr>
                      <a:r>
                        <a:rPr sz="3000">
                          <a:solidFill>
                            <a:srgbClr val="24292E"/>
                          </a:solidFill>
                        </a:rPr>
                        <a:t>entries[]</a:t>
                      </a:r>
                    </a:p>
                  </a:txBody>
                  <a:tcPr marL="50800" marR="50800" marT="50800" marB="50800" anchor="ctr" horzOverflow="overflow"/>
                </a:tc>
                <a:tc>
                  <a:txBody>
                    <a:bodyPr/>
                    <a:lstStyle/>
                    <a:p>
                      <a:pPr algn="l">
                        <a:spcBef>
                          <a:spcPts val="3200"/>
                        </a:spcBef>
                        <a:defRPr sz="1800"/>
                      </a:pPr>
                      <a:r>
                        <a:rPr sz="3000"/>
                        <a:t>具体日志条目，表示心跳时为空，可以一次性发送多个是为了提高效率</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670244">
                <a:tc vMerge="1">
                  <a:txBody>
                    <a:bodyPr/>
                    <a:lstStyle/>
                    <a:p>
                      <a:endParaRPr lang="zh-CN"/>
                    </a:p>
                  </a:txBody>
                  <a:tcPr/>
                </a:tc>
                <a:tc>
                  <a:txBody>
                    <a:bodyPr/>
                    <a:lstStyle/>
                    <a:p>
                      <a:pPr algn="l" defTabSz="457200">
                        <a:lnSpc>
                          <a:spcPts val="5400"/>
                        </a:lnSpc>
                        <a:defRPr sz="1800"/>
                      </a:pPr>
                      <a:r>
                        <a:rPr sz="3000">
                          <a:solidFill>
                            <a:srgbClr val="24292E"/>
                          </a:solidFill>
                        </a:rPr>
                        <a:t>prevLogIndex</a:t>
                      </a:r>
                    </a:p>
                  </a:txBody>
                  <a:tcPr marL="50800" marR="50800" marT="50800" marB="50800" anchor="ctr" horzOverflow="overflow"/>
                </a:tc>
                <a:tc>
                  <a:txBody>
                    <a:bodyPr/>
                    <a:lstStyle/>
                    <a:p>
                      <a:pPr algn="l" defTabSz="457200">
                        <a:lnSpc>
                          <a:spcPts val="5400"/>
                        </a:lnSpc>
                        <a:defRPr sz="1800"/>
                      </a:pPr>
                      <a:r>
                        <a:rPr sz="3000">
                          <a:solidFill>
                            <a:srgbClr val="24292E"/>
                          </a:solidFill>
                        </a:rPr>
                        <a:t>领导人新的日志条目紧随之前的日志索引值，用于跟随者进行日志一致性检查</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670244">
                <a:tc vMerge="1">
                  <a:txBody>
                    <a:bodyPr/>
                    <a:lstStyle/>
                    <a:p>
                      <a:endParaRPr lang="zh-CN"/>
                    </a:p>
                  </a:txBody>
                  <a:tcPr/>
                </a:tc>
                <a:tc>
                  <a:txBody>
                    <a:bodyPr/>
                    <a:lstStyle/>
                    <a:p>
                      <a:pPr algn="l" defTabSz="457200">
                        <a:lnSpc>
                          <a:spcPts val="5400"/>
                        </a:lnSpc>
                        <a:defRPr sz="1800"/>
                      </a:pPr>
                      <a:r>
                        <a:rPr sz="3000">
                          <a:solidFill>
                            <a:srgbClr val="24292E"/>
                          </a:solidFill>
                        </a:rPr>
                        <a:t>prevLogTerm</a:t>
                      </a:r>
                    </a:p>
                  </a:txBody>
                  <a:tcPr marL="50800" marR="50800" marT="50800" marB="50800" anchor="ctr" horzOverflow="overflow"/>
                </a:tc>
                <a:tc>
                  <a:txBody>
                    <a:bodyPr/>
                    <a:lstStyle/>
                    <a:p>
                      <a:pPr algn="l" defTabSz="457200">
                        <a:lnSpc>
                          <a:spcPts val="5400"/>
                        </a:lnSpc>
                        <a:defRPr sz="1800"/>
                      </a:pPr>
                      <a:r>
                        <a:rPr sz="3000">
                          <a:solidFill>
                            <a:srgbClr val="24292E"/>
                          </a:solidFill>
                        </a:rPr>
                        <a:t>领导人prevLogIndex对应日志条目的任期号，用于跟随者进行日志一致性检查</a:t>
                      </a:r>
                    </a:p>
                  </a:txBody>
                  <a:tcPr marL="50800" marR="50800" marT="50800" marB="50800" anchor="ctr" horzOverflow="overflow">
                    <a:lnR w="12700">
                      <a:miter lim="400000"/>
                    </a:lnR>
                  </a:tcPr>
                </a:tc>
                <a:extLst>
                  <a:ext uri="{0D108BD9-81ED-4DB2-BD59-A6C34878D82A}">
                    <a16:rowId xmlns:a16="http://schemas.microsoft.com/office/drawing/2014/main" val="10005"/>
                  </a:ext>
                </a:extLst>
              </a:tr>
              <a:tr h="670244">
                <a:tc vMerge="1">
                  <a:txBody>
                    <a:bodyPr/>
                    <a:lstStyle/>
                    <a:p>
                      <a:endParaRPr lang="zh-CN"/>
                    </a:p>
                  </a:txBody>
                  <a:tcPr/>
                </a:tc>
                <a:tc>
                  <a:txBody>
                    <a:bodyPr/>
                    <a:lstStyle/>
                    <a:p>
                      <a:pPr algn="l">
                        <a:spcBef>
                          <a:spcPts val="3200"/>
                        </a:spcBef>
                        <a:defRPr sz="1800"/>
                      </a:pPr>
                      <a:r>
                        <a:rPr sz="3000"/>
                        <a:t>leaderCommit</a:t>
                      </a:r>
                    </a:p>
                  </a:txBody>
                  <a:tcPr marL="50800" marR="50800" marT="50800" marB="50800" anchor="ctr" horzOverflow="overflow"/>
                </a:tc>
                <a:tc>
                  <a:txBody>
                    <a:bodyPr/>
                    <a:lstStyle/>
                    <a:p>
                      <a:pPr algn="l">
                        <a:spcBef>
                          <a:spcPts val="3200"/>
                        </a:spcBef>
                        <a:defRPr sz="1800"/>
                      </a:pPr>
                      <a:r>
                        <a:rPr sz="3000"/>
                        <a:t>领导人的commitIndex</a:t>
                      </a:r>
                    </a:p>
                  </a:txBody>
                  <a:tcPr marL="50800" marR="50800" marT="50800" marB="50800" anchor="ctr" horzOverflow="overflow">
                    <a:lnR w="12700">
                      <a:miter lim="400000"/>
                    </a:lnR>
                  </a:tcPr>
                </a:tc>
                <a:extLst>
                  <a:ext uri="{0D108BD9-81ED-4DB2-BD59-A6C34878D82A}">
                    <a16:rowId xmlns:a16="http://schemas.microsoft.com/office/drawing/2014/main" val="10006"/>
                  </a:ext>
                </a:extLst>
              </a:tr>
              <a:tr h="670244">
                <a:tc rowSpan="2">
                  <a:txBody>
                    <a:bodyPr/>
                    <a:lstStyle/>
                    <a:p>
                      <a:pPr defTabSz="914400">
                        <a:tabLst>
                          <a:tab pos="1181100" algn="l"/>
                        </a:tabLst>
                        <a:defRPr sz="1800" b="0"/>
                      </a:pPr>
                      <a:r>
                        <a:rPr sz="3000" b="1">
                          <a:sym typeface="Helvetica"/>
                        </a:rPr>
                        <a:t>响应</a:t>
                      </a:r>
                    </a:p>
                  </a:txBody>
                  <a:tcPr marL="50800" marR="50800" marT="50800" marB="50800" anchor="ctr" horzOverflow="overflow">
                    <a:lnB w="12700">
                      <a:miter lim="400000"/>
                    </a:lnB>
                  </a:tcPr>
                </a:tc>
                <a:tc>
                  <a:txBody>
                    <a:bodyPr/>
                    <a:lstStyle/>
                    <a:p>
                      <a:pPr algn="l" defTabSz="457200">
                        <a:lnSpc>
                          <a:spcPts val="5400"/>
                        </a:lnSpc>
                        <a:defRPr sz="1800"/>
                      </a:pPr>
                      <a:r>
                        <a:rPr sz="3000">
                          <a:solidFill>
                            <a:srgbClr val="24292E"/>
                          </a:solidFill>
                        </a:rPr>
                        <a:t>term</a:t>
                      </a:r>
                    </a:p>
                  </a:txBody>
                  <a:tcPr marL="50800" marR="50800" marT="50800" marB="50800" anchor="ctr" horzOverflow="overflow"/>
                </a:tc>
                <a:tc>
                  <a:txBody>
                    <a:bodyPr/>
                    <a:lstStyle/>
                    <a:p>
                      <a:pPr algn="l" defTabSz="457200">
                        <a:lnSpc>
                          <a:spcPts val="5400"/>
                        </a:lnSpc>
                        <a:defRPr sz="1800"/>
                      </a:pPr>
                      <a:r>
                        <a:rPr sz="3000">
                          <a:solidFill>
                            <a:srgbClr val="24292E"/>
                          </a:solidFill>
                        </a:rPr>
                        <a:t>响应者的当前任期号，用于领导人去更新自己</a:t>
                      </a:r>
                    </a:p>
                  </a:txBody>
                  <a:tcPr marL="50800" marR="50800" marT="50800" marB="50800" anchor="ctr" horzOverflow="overflow">
                    <a:lnR w="12700">
                      <a:miter lim="400000"/>
                    </a:lnR>
                  </a:tcPr>
                </a:tc>
                <a:extLst>
                  <a:ext uri="{0D108BD9-81ED-4DB2-BD59-A6C34878D82A}">
                    <a16:rowId xmlns:a16="http://schemas.microsoft.com/office/drawing/2014/main" val="10007"/>
                  </a:ext>
                </a:extLst>
              </a:tr>
              <a:tr h="670244">
                <a:tc vMerge="1">
                  <a:txBody>
                    <a:bodyPr/>
                    <a:lstStyle/>
                    <a:p>
                      <a:endParaRPr lang="zh-CN"/>
                    </a:p>
                  </a:txBody>
                  <a:tcPr/>
                </a:tc>
                <a:tc>
                  <a:txBody>
                    <a:bodyPr/>
                    <a:lstStyle/>
                    <a:p>
                      <a:pPr algn="l" defTabSz="457200">
                        <a:lnSpc>
                          <a:spcPts val="5400"/>
                        </a:lnSpc>
                        <a:defRPr sz="1800"/>
                      </a:pPr>
                      <a:r>
                        <a:rPr sz="3000">
                          <a:solidFill>
                            <a:srgbClr val="24292E"/>
                          </a:solidFill>
                        </a:rPr>
                        <a:t>success</a:t>
                      </a:r>
                    </a:p>
                  </a:txBody>
                  <a:tcPr marL="50800" marR="50800" marT="50800" marB="50800" anchor="ctr" horzOverflow="overflow">
                    <a:lnB w="12700">
                      <a:miter lim="400000"/>
                    </a:lnB>
                  </a:tcPr>
                </a:tc>
                <a:tc>
                  <a:txBody>
                    <a:bodyPr/>
                    <a:lstStyle/>
                    <a:p>
                      <a:pPr algn="l" defTabSz="457200">
                        <a:lnSpc>
                          <a:spcPts val="5400"/>
                        </a:lnSpc>
                        <a:defRPr sz="1800"/>
                      </a:pPr>
                      <a:r>
                        <a:rPr sz="3000">
                          <a:solidFill>
                            <a:srgbClr val="24292E"/>
                          </a:solidFill>
                        </a:rPr>
                        <a:t>跟随者包含了匹配上prevLogIndex和prevLogTerm的日志时为真</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03"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04" name="多数派成功响应附加日志RPC：…"/>
          <p:cNvSpPr/>
          <p:nvPr/>
        </p:nvSpPr>
        <p:spPr>
          <a:xfrm>
            <a:off x="2487425" y="3474572"/>
            <a:ext cx="15489140" cy="323659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l">
              <a:lnSpc>
                <a:spcPct val="120000"/>
              </a:lnSpc>
              <a:defRPr sz="3000" b="1">
                <a:latin typeface="Helvetica"/>
                <a:ea typeface="Helvetica"/>
                <a:cs typeface="Helvetica"/>
                <a:sym typeface="Helvetica"/>
              </a:defRPr>
            </a:pPr>
            <a:r>
              <a:t>多数派成功响应附加日志RPC：</a:t>
            </a:r>
          </a:p>
          <a:p>
            <a:pPr marL="814916" lvl="1" indent="-370416" algn="l" defTabSz="457200">
              <a:lnSpc>
                <a:spcPct val="120000"/>
              </a:lnSpc>
              <a:buSzPct val="75000"/>
              <a:buChar char="•"/>
              <a:defRPr sz="3000">
                <a:solidFill>
                  <a:srgbClr val="24292E"/>
                </a:solidFill>
                <a:latin typeface="ArialUnicodeMS"/>
                <a:ea typeface="ArialUnicodeMS"/>
                <a:cs typeface="ArialUnicodeMS"/>
                <a:sym typeface="ArialUnicodeMS"/>
              </a:defRPr>
            </a:pPr>
            <a:r>
              <a:t>在发送附加日志 RPC 的时候，领导人会把与新的日志条目相邻的前一条日志条目的索引位置（prevLogIndex）和任期号（prevLogTerm）包含在里面</a:t>
            </a:r>
          </a:p>
          <a:p>
            <a:pPr marL="814916" lvl="1" indent="-370416" algn="l" defTabSz="457200">
              <a:lnSpc>
                <a:spcPct val="120000"/>
              </a:lnSpc>
              <a:buSzPct val="75000"/>
              <a:buChar char="•"/>
              <a:defRPr sz="3000">
                <a:solidFill>
                  <a:srgbClr val="24292E"/>
                </a:solidFill>
                <a:latin typeface="ArialUnicodeMS"/>
                <a:ea typeface="ArialUnicodeMS"/>
                <a:cs typeface="ArialUnicodeMS"/>
                <a:sym typeface="ArialUnicodeMS"/>
              </a:defRPr>
            </a:pPr>
            <a:r>
              <a:t>如果跟随者在它的日志中找到包含相同索引位置和任期号的条目，那么就返回成功响应，否则就会拒绝接收新的日志条目</a:t>
            </a:r>
          </a:p>
        </p:txBody>
      </p:sp>
      <p:sp>
        <p:nvSpPr>
          <p:cNvPr id="505" name="日志复制—日志一致性保证（1）"/>
          <p:cNvSpPr/>
          <p:nvPr/>
        </p:nvSpPr>
        <p:spPr>
          <a:xfrm>
            <a:off x="759701" y="680981"/>
            <a:ext cx="10507912"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日志复制—日志一致性保证（1）</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10"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11" name="少数节点日志不匹配：…"/>
          <p:cNvSpPr/>
          <p:nvPr/>
        </p:nvSpPr>
        <p:spPr>
          <a:xfrm>
            <a:off x="12769927" y="2505595"/>
            <a:ext cx="10507911" cy="97638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l" defTabSz="457200">
              <a:lnSpc>
                <a:spcPct val="117999"/>
              </a:lnSpc>
              <a:defRPr sz="3000" b="1">
                <a:latin typeface="Helvetica Neue"/>
                <a:ea typeface="Helvetica Neue"/>
                <a:cs typeface="Helvetica Neue"/>
                <a:sym typeface="Helvetica Neue"/>
              </a:defRPr>
            </a:pPr>
            <a:r>
              <a:t>少数节点日志不匹配：</a:t>
            </a:r>
          </a:p>
          <a:p>
            <a:pPr marL="370416" indent="-370416" algn="l" defTabSz="457200">
              <a:lnSpc>
                <a:spcPts val="5400"/>
              </a:lnSpc>
              <a:buSzPct val="75000"/>
              <a:buChar char="•"/>
              <a:defRPr sz="3000">
                <a:solidFill>
                  <a:srgbClr val="24292E"/>
                </a:solidFill>
                <a:latin typeface="ArialUnicodeMS"/>
                <a:ea typeface="ArialUnicodeMS"/>
                <a:cs typeface="ArialUnicodeMS"/>
                <a:sym typeface="ArialUnicodeMS"/>
              </a:defRPr>
            </a:pPr>
            <a:r>
              <a:t>强制跟随者直接复制自己的日志来解决。</a:t>
            </a:r>
          </a:p>
          <a:p>
            <a:pPr marL="370416" indent="-370416" algn="l" defTabSz="457200">
              <a:lnSpc>
                <a:spcPts val="5400"/>
              </a:lnSpc>
              <a:buSzPct val="75000"/>
              <a:buChar char="•"/>
              <a:defRPr sz="3000">
                <a:solidFill>
                  <a:srgbClr val="24292E"/>
                </a:solidFill>
                <a:latin typeface="ArialUnicodeMS"/>
                <a:ea typeface="ArialUnicodeMS"/>
                <a:cs typeface="ArialUnicodeMS"/>
                <a:sym typeface="ArialUnicodeMS"/>
              </a:defRPr>
            </a:pPr>
            <a:r>
              <a:t>首先在跟随者的日志中，找到和领导人能达成一致的最大索引值</a:t>
            </a:r>
          </a:p>
          <a:p>
            <a:pPr marL="370416" indent="-370416" algn="l" defTabSz="457200">
              <a:lnSpc>
                <a:spcPts val="5400"/>
              </a:lnSpc>
              <a:buSzPct val="75000"/>
              <a:buChar char="•"/>
              <a:defRPr sz="3000">
                <a:solidFill>
                  <a:srgbClr val="24292E"/>
                </a:solidFill>
                <a:latin typeface="ArialUnicodeMS"/>
                <a:ea typeface="ArialUnicodeMS"/>
                <a:cs typeface="ArialUnicodeMS"/>
                <a:sym typeface="ArialUnicodeMS"/>
              </a:defRPr>
            </a:pPr>
            <a:r>
              <a:t>然后在跟随者的日志中，删除从那个点之后的所有日志条目，发送领导人的日志给跟随者</a:t>
            </a:r>
          </a:p>
          <a:p>
            <a:pPr algn="l" defTabSz="457200">
              <a:lnSpc>
                <a:spcPts val="5400"/>
              </a:lnSpc>
              <a:defRPr sz="3000">
                <a:solidFill>
                  <a:srgbClr val="24292E"/>
                </a:solidFill>
                <a:latin typeface="ArialUnicodeMS"/>
                <a:ea typeface="ArialUnicodeMS"/>
                <a:cs typeface="ArialUnicodeMS"/>
                <a:sym typeface="ArialUnicodeMS"/>
              </a:defRPr>
            </a:pPr>
            <a:endParaRPr/>
          </a:p>
          <a:p>
            <a:pPr algn="l" defTabSz="457200">
              <a:lnSpc>
                <a:spcPts val="5400"/>
              </a:lnSpc>
              <a:defRPr sz="3000" b="1">
                <a:solidFill>
                  <a:srgbClr val="24292E"/>
                </a:solidFill>
                <a:latin typeface="Helvetica"/>
                <a:ea typeface="Helvetica"/>
                <a:cs typeface="Helvetica"/>
                <a:sym typeface="Helvetica"/>
              </a:defRPr>
            </a:pPr>
            <a:r>
              <a:t>具体实现：</a:t>
            </a:r>
          </a:p>
          <a:p>
            <a:pPr marL="370416" indent="-370416" algn="l" defTabSz="457200">
              <a:lnSpc>
                <a:spcPts val="5400"/>
              </a:lnSpc>
              <a:buSzPct val="75000"/>
              <a:buChar char="•"/>
              <a:defRPr sz="3000">
                <a:solidFill>
                  <a:srgbClr val="24292E"/>
                </a:solidFill>
                <a:latin typeface="ArialUnicodeMS"/>
                <a:ea typeface="ArialUnicodeMS"/>
                <a:cs typeface="ArialUnicodeMS"/>
                <a:sym typeface="ArialUnicodeMS"/>
              </a:defRPr>
            </a:pPr>
            <a:r>
              <a:t>领导人针对每一个跟随者维护了一个</a:t>
            </a:r>
            <a:r>
              <a:rPr b="1"/>
              <a:t>nextIndex</a:t>
            </a:r>
            <a:r>
              <a:t>，表示下一个需要发送给跟随者的日志条目的索引地址，初始化时所有的 nextIndex 值为自己的最后一条日志的index加1（图7 中为11索引值）。</a:t>
            </a:r>
          </a:p>
          <a:p>
            <a:pPr marL="370416" indent="-370416" algn="l" defTabSz="457200">
              <a:lnSpc>
                <a:spcPts val="5400"/>
              </a:lnSpc>
              <a:buSzPct val="75000"/>
              <a:buChar char="•"/>
              <a:defRPr sz="3000">
                <a:solidFill>
                  <a:srgbClr val="24292E"/>
                </a:solidFill>
                <a:latin typeface="ArialUnicodeMS"/>
                <a:ea typeface="ArialUnicodeMS"/>
                <a:cs typeface="ArialUnicodeMS"/>
                <a:sym typeface="ArialUnicodeMS"/>
              </a:defRPr>
            </a:pPr>
            <a:r>
              <a:t>如果一个跟随者的日志和领导人不一致，那么在下一次的附加日志 RPC 时的一致性检查就会失败，拒绝领导人的附加日志请求。</a:t>
            </a:r>
          </a:p>
          <a:p>
            <a:pPr marL="370416" indent="-370416" algn="l" defTabSz="457200">
              <a:lnSpc>
                <a:spcPts val="5400"/>
              </a:lnSpc>
              <a:buSzPct val="75000"/>
              <a:buChar char="•"/>
              <a:defRPr sz="3000">
                <a:solidFill>
                  <a:srgbClr val="24292E"/>
                </a:solidFill>
                <a:latin typeface="ArialUnicodeMS"/>
                <a:ea typeface="ArialUnicodeMS"/>
                <a:cs typeface="ArialUnicodeMS"/>
                <a:sym typeface="ArialUnicodeMS"/>
              </a:defRPr>
            </a:pPr>
            <a:r>
              <a:t>在被跟随者拒绝之后，领导人就会减小 nextIndex 值并进行重试。不断重复这个过程，最终 nextIndex 会在某个位置使得领导人和跟随者的日志达成一致（index和任期号一样）</a:t>
            </a:r>
          </a:p>
        </p:txBody>
      </p:sp>
      <p:sp>
        <p:nvSpPr>
          <p:cNvPr id="512" name="日志复制—日志一致性保证（2）"/>
          <p:cNvSpPr/>
          <p:nvPr/>
        </p:nvSpPr>
        <p:spPr>
          <a:xfrm>
            <a:off x="706846" y="680981"/>
            <a:ext cx="10507911"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日志复制—日志一致性保证（2）</a:t>
            </a:r>
          </a:p>
        </p:txBody>
      </p:sp>
      <p:pic>
        <p:nvPicPr>
          <p:cNvPr id="513" name="pasted-image.png" descr="pasted-image.png"/>
          <p:cNvPicPr>
            <a:picLocks noChangeAspect="1"/>
          </p:cNvPicPr>
          <p:nvPr/>
        </p:nvPicPr>
        <p:blipFill>
          <a:blip r:embed="rId3"/>
          <a:stretch>
            <a:fillRect/>
          </a:stretch>
        </p:blipFill>
        <p:spPr>
          <a:xfrm>
            <a:off x="1000220" y="3758379"/>
            <a:ext cx="11036301" cy="81661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18"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19" name="领导人提交日志之后，怎么告诉跟随者提交？…"/>
          <p:cNvSpPr/>
          <p:nvPr/>
        </p:nvSpPr>
        <p:spPr>
          <a:xfrm>
            <a:off x="3094091" y="3164477"/>
            <a:ext cx="17842792" cy="323659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l">
              <a:lnSpc>
                <a:spcPct val="120000"/>
              </a:lnSpc>
              <a:defRPr sz="3000" b="1">
                <a:latin typeface="Helvetica"/>
                <a:ea typeface="Helvetica"/>
                <a:cs typeface="Helvetica"/>
                <a:sym typeface="Helvetica"/>
              </a:defRPr>
            </a:pPr>
            <a:r>
              <a:t>领导人提交日志之后，怎么告诉跟随者提交？</a:t>
            </a:r>
          </a:p>
          <a:p>
            <a:pPr marL="814916" lvl="1" indent="-370416" algn="l">
              <a:lnSpc>
                <a:spcPct val="120000"/>
              </a:lnSpc>
              <a:buSzPct val="75000"/>
              <a:buChar char="•"/>
              <a:defRPr sz="3000">
                <a:latin typeface="Helvetica"/>
                <a:ea typeface="Helvetica"/>
                <a:cs typeface="Helvetica"/>
                <a:sym typeface="Helvetica"/>
              </a:defRPr>
            </a:pPr>
            <a:r>
              <a:t>领导人在附加日志RPC的leaderCommit参数中发送自己已提交的最大日志条目索引值</a:t>
            </a:r>
          </a:p>
          <a:p>
            <a:pPr marL="814916" lvl="1" indent="-370416" algn="l">
              <a:lnSpc>
                <a:spcPct val="120000"/>
              </a:lnSpc>
              <a:buSzPct val="75000"/>
              <a:buChar char="•"/>
              <a:defRPr sz="3000">
                <a:latin typeface="Helvetica"/>
                <a:ea typeface="Helvetica"/>
                <a:cs typeface="Helvetica"/>
                <a:sym typeface="Helvetica"/>
              </a:defRPr>
            </a:pPr>
            <a:r>
              <a:t>如果跟随者的commitIndex &lt; leaderCommit，令commitIndex等于leaderCommit和最新日志条目索引值中较小的一个(因为日志可能没完全复制过来)，如果commitIndex &gt; lastApplied，那么就 lastApplied加一，并把log[lastApplied]应用到状态机中（提交）</a:t>
            </a:r>
          </a:p>
        </p:txBody>
      </p:sp>
      <p:sp>
        <p:nvSpPr>
          <p:cNvPr id="520" name="日志复制—提交推进"/>
          <p:cNvSpPr/>
          <p:nvPr/>
        </p:nvSpPr>
        <p:spPr>
          <a:xfrm>
            <a:off x="747785" y="628125"/>
            <a:ext cx="6556376"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日志复制—提交推进</a:t>
            </a:r>
          </a:p>
        </p:txBody>
      </p:sp>
      <p:grpSp>
        <p:nvGrpSpPr>
          <p:cNvPr id="523" name="成组"/>
          <p:cNvGrpSpPr/>
          <p:nvPr/>
        </p:nvGrpSpPr>
        <p:grpSpPr>
          <a:xfrm>
            <a:off x="3190596" y="7055718"/>
            <a:ext cx="17649782" cy="5143501"/>
            <a:chOff x="0" y="0"/>
            <a:chExt cx="17649781" cy="5143500"/>
          </a:xfrm>
        </p:grpSpPr>
        <p:pic>
          <p:nvPicPr>
            <p:cNvPr id="521" name="pasted-image.png" descr="pasted-image.png"/>
            <p:cNvPicPr>
              <a:picLocks noChangeAspect="1"/>
            </p:cNvPicPr>
            <p:nvPr/>
          </p:nvPicPr>
          <p:blipFill>
            <a:blip r:embed="rId3"/>
            <a:stretch>
              <a:fillRect/>
            </a:stretch>
          </p:blipFill>
          <p:spPr>
            <a:xfrm>
              <a:off x="0" y="0"/>
              <a:ext cx="9588500" cy="5143500"/>
            </a:xfrm>
            <a:prstGeom prst="rect">
              <a:avLst/>
            </a:prstGeom>
            <a:ln w="25400" cap="flat">
              <a:solidFill>
                <a:srgbClr val="000000"/>
              </a:solidFill>
              <a:prstDash val="solid"/>
              <a:miter lim="400000"/>
            </a:ln>
            <a:effectLst/>
          </p:spPr>
        </p:pic>
        <p:pic>
          <p:nvPicPr>
            <p:cNvPr id="522" name="pasted-image.png" descr="pasted-image.png"/>
            <p:cNvPicPr>
              <a:picLocks noChangeAspect="1"/>
            </p:cNvPicPr>
            <p:nvPr/>
          </p:nvPicPr>
          <p:blipFill>
            <a:blip r:embed="rId4"/>
            <a:stretch>
              <a:fillRect/>
            </a:stretch>
          </p:blipFill>
          <p:spPr>
            <a:xfrm>
              <a:off x="9689171" y="5766"/>
              <a:ext cx="7960611" cy="5131968"/>
            </a:xfrm>
            <a:prstGeom prst="rect">
              <a:avLst/>
            </a:prstGeom>
            <a:ln w="25400" cap="flat">
              <a:solidFill>
                <a:srgbClr val="000000"/>
              </a:solidFill>
              <a:prstDash val="solid"/>
              <a:miter lim="400000"/>
            </a:ln>
            <a:effectLst/>
          </p:spPr>
        </p:pic>
      </p:grpSp>
      <p:sp>
        <p:nvSpPr>
          <p:cNvPr id="524" name="矩形"/>
          <p:cNvSpPr/>
          <p:nvPr/>
        </p:nvSpPr>
        <p:spPr>
          <a:xfrm>
            <a:off x="6261612" y="10461476"/>
            <a:ext cx="1977333" cy="364289"/>
          </a:xfrm>
          <a:prstGeom prst="rect">
            <a:avLst/>
          </a:prstGeom>
          <a:ln w="38100">
            <a:solidFill>
              <a:srgbClr val="8D120D"/>
            </a:solidFill>
            <a:miter lim="400000"/>
          </a:ln>
        </p:spPr>
        <p:txBody>
          <a:bodyPr lIns="71437" tIns="71437" rIns="71437" bIns="71437" anchor="ctr"/>
          <a:lstStyle/>
          <a:p>
            <a:pPr>
              <a:defRPr sz="3200"/>
            </a:pPr>
            <a:endParaRPr/>
          </a:p>
        </p:txBody>
      </p:sp>
      <p:sp>
        <p:nvSpPr>
          <p:cNvPr id="525" name="矩形"/>
          <p:cNvSpPr/>
          <p:nvPr/>
        </p:nvSpPr>
        <p:spPr>
          <a:xfrm>
            <a:off x="13070887" y="8898996"/>
            <a:ext cx="1977333" cy="364289"/>
          </a:xfrm>
          <a:prstGeom prst="rect">
            <a:avLst/>
          </a:prstGeom>
          <a:ln w="38100">
            <a:solidFill>
              <a:srgbClr val="8D0A0F"/>
            </a:solidFill>
            <a:miter lim="400000"/>
          </a:ln>
        </p:spPr>
        <p:txBody>
          <a:bodyPr lIns="71437" tIns="71437" rIns="71437" bIns="71437" anchor="ctr"/>
          <a:lstStyle/>
          <a:p>
            <a:pPr>
              <a:defRPr sz="3200"/>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30"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dirty="0"/>
          </a:p>
        </p:txBody>
      </p:sp>
      <p:sp>
        <p:nvSpPr>
          <p:cNvPr id="531" name="安全性—要解决的根本问题"/>
          <p:cNvSpPr/>
          <p:nvPr/>
        </p:nvSpPr>
        <p:spPr>
          <a:xfrm>
            <a:off x="728630" y="708620"/>
            <a:ext cx="8689976"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安全性—要解决的根本问题</a:t>
            </a:r>
          </a:p>
        </p:txBody>
      </p:sp>
      <p:grpSp>
        <p:nvGrpSpPr>
          <p:cNvPr id="536" name="成组"/>
          <p:cNvGrpSpPr/>
          <p:nvPr/>
        </p:nvGrpSpPr>
        <p:grpSpPr>
          <a:xfrm>
            <a:off x="6902817" y="4411589"/>
            <a:ext cx="8262430" cy="6848476"/>
            <a:chOff x="0" y="0"/>
            <a:chExt cx="8262429" cy="6848475"/>
          </a:xfrm>
        </p:grpSpPr>
        <p:sp>
          <p:nvSpPr>
            <p:cNvPr id="532" name="每一个状态机的数据最终是一致的…"/>
            <p:cNvSpPr/>
            <p:nvPr/>
          </p:nvSpPr>
          <p:spPr>
            <a:xfrm>
              <a:off x="-1" y="0"/>
              <a:ext cx="8262430" cy="6848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sz="3000">
                  <a:latin typeface="Helvetica"/>
                  <a:ea typeface="Helvetica"/>
                  <a:cs typeface="Helvetica"/>
                  <a:sym typeface="Helvetica"/>
                </a:defRPr>
              </a:pPr>
              <a:r>
                <a:t>每一个状态机的数据最终是一致的</a:t>
              </a:r>
            </a:p>
            <a:p>
              <a:pPr>
                <a:defRPr sz="3000">
                  <a:latin typeface="Helvetica"/>
                  <a:ea typeface="Helvetica"/>
                  <a:cs typeface="Helvetica"/>
                  <a:sym typeface="Helvetica"/>
                </a:defRPr>
              </a:pPr>
              <a:endParaRPr/>
            </a:p>
            <a:p>
              <a:pPr>
                <a:defRPr sz="3000">
                  <a:latin typeface="Helvetica"/>
                  <a:ea typeface="Helvetica"/>
                  <a:cs typeface="Helvetica"/>
                  <a:sym typeface="Helvetica"/>
                </a:defRPr>
              </a:pPr>
              <a:endParaRPr/>
            </a:p>
            <a:p>
              <a:pPr>
                <a:defRPr sz="3000">
                  <a:latin typeface="Helvetica"/>
                  <a:ea typeface="Helvetica"/>
                  <a:cs typeface="Helvetica"/>
                  <a:sym typeface="Helvetica"/>
                </a:defRPr>
              </a:pPr>
              <a:endParaRPr/>
            </a:p>
            <a:p>
              <a:pPr>
                <a:defRPr sz="3000">
                  <a:latin typeface="Helvetica"/>
                  <a:ea typeface="Helvetica"/>
                  <a:cs typeface="Helvetica"/>
                  <a:sym typeface="Helvetica"/>
                </a:defRPr>
              </a:pPr>
              <a:r>
                <a:t>每一个状态机都按照相同的顺序执行相同的指令</a:t>
              </a:r>
            </a:p>
            <a:p>
              <a:pPr>
                <a:defRPr sz="3000">
                  <a:latin typeface="Helvetica"/>
                  <a:ea typeface="Helvetica"/>
                  <a:cs typeface="Helvetica"/>
                  <a:sym typeface="Helvetica"/>
                </a:defRPr>
              </a:pPr>
              <a:endParaRPr/>
            </a:p>
            <a:p>
              <a:pPr>
                <a:defRPr sz="3000">
                  <a:latin typeface="Helvetica"/>
                  <a:ea typeface="Helvetica"/>
                  <a:cs typeface="Helvetica"/>
                  <a:sym typeface="Helvetica"/>
                </a:defRPr>
              </a:pPr>
              <a:endParaRPr/>
            </a:p>
            <a:p>
              <a:pPr>
                <a:defRPr sz="3000">
                  <a:latin typeface="Helvetica"/>
                  <a:ea typeface="Helvetica"/>
                  <a:cs typeface="Helvetica"/>
                  <a:sym typeface="Helvetica"/>
                </a:defRPr>
              </a:pPr>
              <a:endParaRPr/>
            </a:p>
            <a:p>
              <a:pPr>
                <a:defRPr sz="3000">
                  <a:latin typeface="Helvetica"/>
                  <a:ea typeface="Helvetica"/>
                  <a:cs typeface="Helvetica"/>
                  <a:sym typeface="Helvetica"/>
                </a:defRPr>
              </a:pPr>
              <a:r>
                <a:t>不同任期的领导人已提交的日志不会相互覆盖</a:t>
              </a:r>
            </a:p>
            <a:p>
              <a:pPr>
                <a:defRPr sz="3000">
                  <a:latin typeface="Helvetica"/>
                  <a:ea typeface="Helvetica"/>
                  <a:cs typeface="Helvetica"/>
                  <a:sym typeface="Helvetica"/>
                </a:defRPr>
              </a:pPr>
              <a:endParaRPr/>
            </a:p>
            <a:p>
              <a:pPr>
                <a:defRPr sz="3000">
                  <a:latin typeface="Helvetica"/>
                  <a:ea typeface="Helvetica"/>
                  <a:cs typeface="Helvetica"/>
                  <a:sym typeface="Helvetica"/>
                </a:defRPr>
              </a:pPr>
              <a:endParaRPr/>
            </a:p>
            <a:p>
              <a:pPr>
                <a:defRPr sz="3000">
                  <a:latin typeface="Helvetica"/>
                  <a:ea typeface="Helvetica"/>
                  <a:cs typeface="Helvetica"/>
                  <a:sym typeface="Helvetica"/>
                </a:defRPr>
              </a:pPr>
              <a:endParaRPr/>
            </a:p>
            <a:p>
              <a:pPr>
                <a:defRPr sz="3000">
                  <a:latin typeface="Helvetica"/>
                  <a:ea typeface="Helvetica"/>
                  <a:cs typeface="Helvetica"/>
                  <a:sym typeface="Helvetica"/>
                </a:defRPr>
              </a:pPr>
              <a:r>
                <a:t>领导人完全特性</a:t>
              </a:r>
            </a:p>
          </p:txBody>
        </p:sp>
        <p:sp>
          <p:nvSpPr>
            <p:cNvPr id="533" name="线条"/>
            <p:cNvSpPr/>
            <p:nvPr/>
          </p:nvSpPr>
          <p:spPr>
            <a:xfrm flipV="1">
              <a:off x="4312061" y="600854"/>
              <a:ext cx="1" cy="1394852"/>
            </a:xfrm>
            <a:prstGeom prst="line">
              <a:avLst/>
            </a:prstGeom>
            <a:noFill/>
            <a:ln w="254000" cap="flat">
              <a:solidFill>
                <a:srgbClr val="000000">
                  <a:alpha val="41926"/>
                </a:srgbClr>
              </a:solidFill>
              <a:prstDash val="solid"/>
              <a:miter lim="400000"/>
              <a:tailEnd type="arrow" w="med" len="med"/>
            </a:ln>
            <a:effectLst/>
          </p:spPr>
          <p:txBody>
            <a:bodyPr wrap="square" lIns="71437" tIns="71437" rIns="71437" bIns="71437" numCol="1" anchor="ctr">
              <a:noAutofit/>
            </a:bodyPr>
            <a:lstStyle/>
            <a:p>
              <a:pPr>
                <a:defRPr sz="3200"/>
              </a:pPr>
              <a:endParaRPr/>
            </a:p>
          </p:txBody>
        </p:sp>
        <p:sp>
          <p:nvSpPr>
            <p:cNvPr id="534" name="线条"/>
            <p:cNvSpPr/>
            <p:nvPr/>
          </p:nvSpPr>
          <p:spPr>
            <a:xfrm flipV="1">
              <a:off x="4312061" y="2504472"/>
              <a:ext cx="1" cy="1394852"/>
            </a:xfrm>
            <a:prstGeom prst="line">
              <a:avLst/>
            </a:prstGeom>
            <a:noFill/>
            <a:ln w="254000" cap="flat">
              <a:solidFill>
                <a:srgbClr val="000000">
                  <a:alpha val="41926"/>
                </a:srgbClr>
              </a:solidFill>
              <a:prstDash val="solid"/>
              <a:miter lim="400000"/>
              <a:tailEnd type="arrow" w="med" len="med"/>
            </a:ln>
            <a:effectLst/>
          </p:spPr>
          <p:txBody>
            <a:bodyPr wrap="square" lIns="71437" tIns="71437" rIns="71437" bIns="71437" numCol="1" anchor="ctr">
              <a:noAutofit/>
            </a:bodyPr>
            <a:lstStyle/>
            <a:p>
              <a:pPr>
                <a:defRPr sz="3200"/>
              </a:pPr>
              <a:endParaRPr/>
            </a:p>
          </p:txBody>
        </p:sp>
        <p:sp>
          <p:nvSpPr>
            <p:cNvPr id="535" name="线条"/>
            <p:cNvSpPr/>
            <p:nvPr/>
          </p:nvSpPr>
          <p:spPr>
            <a:xfrm flipV="1">
              <a:off x="4312061" y="4408090"/>
              <a:ext cx="1" cy="1394851"/>
            </a:xfrm>
            <a:prstGeom prst="line">
              <a:avLst/>
            </a:prstGeom>
            <a:noFill/>
            <a:ln w="254000" cap="flat">
              <a:solidFill>
                <a:srgbClr val="000000">
                  <a:alpha val="41926"/>
                </a:srgbClr>
              </a:solidFill>
              <a:prstDash val="solid"/>
              <a:miter lim="400000"/>
              <a:tailEnd type="arrow" w="med" len="med"/>
            </a:ln>
            <a:effectLst/>
          </p:spPr>
          <p:txBody>
            <a:bodyPr wrap="square" lIns="71437" tIns="71437" rIns="71437" bIns="71437" numCol="1" anchor="ctr">
              <a:noAutofit/>
            </a:bodyPr>
            <a:lstStyle/>
            <a:p>
              <a:pPr>
                <a:defRPr sz="3200"/>
              </a:pPr>
              <a:endParaRP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41"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42" name="原理：…"/>
          <p:cNvSpPr/>
          <p:nvPr/>
        </p:nvSpPr>
        <p:spPr>
          <a:xfrm>
            <a:off x="1056039" y="4055210"/>
            <a:ext cx="11278002" cy="634555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l">
              <a:lnSpc>
                <a:spcPct val="120000"/>
              </a:lnSpc>
              <a:defRPr sz="3000" b="1">
                <a:latin typeface="Helvetica"/>
                <a:ea typeface="Helvetica"/>
                <a:cs typeface="Helvetica"/>
                <a:sym typeface="Helvetica"/>
              </a:defRPr>
            </a:pPr>
            <a:r>
              <a:t>原理：</a:t>
            </a:r>
          </a:p>
          <a:p>
            <a:pPr marL="370416" indent="-370416" algn="l">
              <a:lnSpc>
                <a:spcPct val="120000"/>
              </a:lnSpc>
              <a:buSzPct val="75000"/>
              <a:buChar char="•"/>
              <a:defRPr sz="3000">
                <a:latin typeface="Helvetica"/>
                <a:ea typeface="Helvetica"/>
                <a:cs typeface="Helvetica"/>
                <a:sym typeface="Helvetica"/>
              </a:defRPr>
            </a:pPr>
            <a:r>
              <a:t>Raft使用投票的方式来阻止一个候选人赢得选举，除非这个候选人包含了所有已经提交的日志条目，一次来保证领导人完全特性</a:t>
            </a:r>
          </a:p>
          <a:p>
            <a:pPr marL="370416" indent="-370416" algn="l">
              <a:lnSpc>
                <a:spcPct val="120000"/>
              </a:lnSpc>
              <a:buSzPct val="75000"/>
              <a:buChar char="•"/>
              <a:defRPr sz="3000">
                <a:latin typeface="Helvetica"/>
                <a:ea typeface="Helvetica"/>
                <a:cs typeface="Helvetica"/>
                <a:sym typeface="Helvetica"/>
              </a:defRPr>
            </a:pPr>
            <a:endParaRPr/>
          </a:p>
          <a:p>
            <a:pPr algn="l">
              <a:lnSpc>
                <a:spcPct val="120000"/>
              </a:lnSpc>
              <a:defRPr sz="3000" b="1">
                <a:latin typeface="Helvetica"/>
                <a:ea typeface="Helvetica"/>
                <a:cs typeface="Helvetica"/>
                <a:sym typeface="Helvetica"/>
              </a:defRPr>
            </a:pPr>
            <a:r>
              <a:t>实现：</a:t>
            </a:r>
          </a:p>
          <a:p>
            <a:pPr marL="370416" indent="-370416" algn="l" defTabSz="457200">
              <a:lnSpc>
                <a:spcPct val="120000"/>
              </a:lnSpc>
              <a:buSzPct val="75000"/>
              <a:buChar char="•"/>
              <a:defRPr sz="3000">
                <a:solidFill>
                  <a:srgbClr val="24292E"/>
                </a:solidFill>
                <a:latin typeface="Helvetica"/>
                <a:ea typeface="Helvetica"/>
                <a:cs typeface="Helvetica"/>
                <a:sym typeface="Helvetica"/>
              </a:defRPr>
            </a:pPr>
            <a:r>
              <a:t>候选人在请求投票RPC的加入2个参数lastLogIndex和lastLogTerm，代表自己最新的日志条目索引位置和任期号</a:t>
            </a:r>
          </a:p>
          <a:p>
            <a:pPr marL="370416" indent="-370416" algn="l" defTabSz="457200">
              <a:lnSpc>
                <a:spcPct val="120000"/>
              </a:lnSpc>
              <a:buSzPct val="75000"/>
              <a:buChar char="•"/>
              <a:defRPr sz="3000">
                <a:solidFill>
                  <a:srgbClr val="24292E"/>
                </a:solidFill>
                <a:latin typeface="Helvetica"/>
                <a:ea typeface="Helvetica"/>
                <a:cs typeface="Helvetica"/>
                <a:sym typeface="Helvetica"/>
              </a:defRPr>
            </a:pPr>
            <a:r>
              <a:t>投票者根据RPC中包含的候选人的日志信息进行比较判断，拒绝掉那些日志没有自己新的投票请求（任期号不同，任期号大的更新；任期号相同，索引值大的更新）</a:t>
            </a:r>
          </a:p>
        </p:txBody>
      </p:sp>
      <p:sp>
        <p:nvSpPr>
          <p:cNvPr id="543" name="安全性—选举限制"/>
          <p:cNvSpPr/>
          <p:nvPr/>
        </p:nvSpPr>
        <p:spPr>
          <a:xfrm>
            <a:off x="750587" y="636606"/>
            <a:ext cx="5845176"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rPr dirty="0" err="1"/>
              <a:t>安全性</a:t>
            </a:r>
            <a:r>
              <a:rPr dirty="0"/>
              <a:t>—</a:t>
            </a:r>
            <a:r>
              <a:rPr dirty="0" err="1"/>
              <a:t>选举限制</a:t>
            </a:r>
            <a:endParaRPr dirty="0"/>
          </a:p>
        </p:txBody>
      </p:sp>
      <p:pic>
        <p:nvPicPr>
          <p:cNvPr id="544" name="pasted-image.png" descr="pasted-image.png"/>
          <p:cNvPicPr>
            <a:picLocks noChangeAspect="1"/>
          </p:cNvPicPr>
          <p:nvPr/>
        </p:nvPicPr>
        <p:blipFill>
          <a:blip r:embed="rId3"/>
          <a:stretch>
            <a:fillRect/>
          </a:stretch>
        </p:blipFill>
        <p:spPr>
          <a:xfrm>
            <a:off x="13512570" y="2221685"/>
            <a:ext cx="9613901" cy="4940301"/>
          </a:xfrm>
          <a:prstGeom prst="rect">
            <a:avLst/>
          </a:prstGeom>
          <a:ln w="12700">
            <a:miter lim="400000"/>
          </a:ln>
        </p:spPr>
      </p:pic>
      <p:grpSp>
        <p:nvGrpSpPr>
          <p:cNvPr id="547" name="成组"/>
          <p:cNvGrpSpPr/>
          <p:nvPr/>
        </p:nvGrpSpPr>
        <p:grpSpPr>
          <a:xfrm>
            <a:off x="12956706" y="8423803"/>
            <a:ext cx="10725627" cy="4423662"/>
            <a:chOff x="0" y="0"/>
            <a:chExt cx="10725625" cy="4423660"/>
          </a:xfrm>
        </p:grpSpPr>
        <p:pic>
          <p:nvPicPr>
            <p:cNvPr id="545" name="pasted-image.png" descr="pasted-image.png"/>
            <p:cNvPicPr>
              <a:picLocks noChangeAspect="1"/>
            </p:cNvPicPr>
            <p:nvPr/>
          </p:nvPicPr>
          <p:blipFill>
            <a:blip r:embed="rId4"/>
            <a:stretch>
              <a:fillRect/>
            </a:stretch>
          </p:blipFill>
          <p:spPr>
            <a:xfrm>
              <a:off x="0" y="0"/>
              <a:ext cx="5176784" cy="4349937"/>
            </a:xfrm>
            <a:prstGeom prst="rect">
              <a:avLst/>
            </a:prstGeom>
            <a:ln w="12700" cap="flat">
              <a:noFill/>
              <a:miter lim="400000"/>
            </a:ln>
            <a:effectLst/>
          </p:spPr>
        </p:pic>
        <p:pic>
          <p:nvPicPr>
            <p:cNvPr id="546" name="pasted-image.png" descr="pasted-image.png"/>
            <p:cNvPicPr>
              <a:picLocks noChangeAspect="1"/>
            </p:cNvPicPr>
            <p:nvPr/>
          </p:nvPicPr>
          <p:blipFill>
            <a:blip r:embed="rId5"/>
            <a:stretch>
              <a:fillRect/>
            </a:stretch>
          </p:blipFill>
          <p:spPr>
            <a:xfrm>
              <a:off x="5548842" y="35037"/>
              <a:ext cx="5176784" cy="4388624"/>
            </a:xfrm>
            <a:prstGeom prst="rect">
              <a:avLst/>
            </a:prstGeom>
            <a:ln w="12700" cap="flat">
              <a:noFill/>
              <a:miter lim="400000"/>
            </a:ln>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52"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53" name="不能通过计算副本数目的方式去提交一个之前任期内的日志条目,只能通过计算副本数目的方式提交领导人当前任期里的日志条目…"/>
          <p:cNvSpPr/>
          <p:nvPr/>
        </p:nvSpPr>
        <p:spPr>
          <a:xfrm>
            <a:off x="13450972" y="3252996"/>
            <a:ext cx="9436413" cy="38004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l">
              <a:defRPr sz="3000">
                <a:latin typeface="Helvetica"/>
                <a:ea typeface="Helvetica"/>
                <a:cs typeface="Helvetica"/>
                <a:sym typeface="Helvetica"/>
              </a:defRPr>
            </a:pPr>
            <a:endParaRPr/>
          </a:p>
          <a:p>
            <a:pPr marL="370416" indent="-370416" algn="l">
              <a:buSzPct val="75000"/>
              <a:buChar char="•"/>
              <a:defRPr sz="3000">
                <a:latin typeface="Helvetica"/>
                <a:ea typeface="Helvetica"/>
                <a:cs typeface="Helvetica"/>
                <a:sym typeface="Helvetica"/>
              </a:defRPr>
            </a:pPr>
            <a:r>
              <a:t>不能通过计算副本数目的方式去提交一个</a:t>
            </a:r>
            <a:r>
              <a:rPr b="1"/>
              <a:t>之前任期内</a:t>
            </a:r>
            <a:r>
              <a:t>的日志条目,只能通过计算副本数目的方式提交领导人</a:t>
            </a:r>
            <a:r>
              <a:rPr b="1"/>
              <a:t>当前任期</a:t>
            </a:r>
            <a:r>
              <a:t>里的日志条目</a:t>
            </a:r>
          </a:p>
          <a:p>
            <a:pPr marL="370416" indent="-370416" algn="l">
              <a:buSzPct val="75000"/>
              <a:buChar char="•"/>
              <a:defRPr sz="3000">
                <a:latin typeface="Helvetica"/>
                <a:ea typeface="Helvetica"/>
                <a:cs typeface="Helvetica"/>
                <a:sym typeface="Helvetica"/>
              </a:defRPr>
            </a:pPr>
            <a:r>
              <a:t>一旦当前任期的日志条目以这种方式被提交，那么根据</a:t>
            </a:r>
            <a:r>
              <a:rPr b="1"/>
              <a:t>日志匹配特性</a:t>
            </a:r>
            <a:r>
              <a:t>，之前任期的日志条目也都被间接的提交</a:t>
            </a:r>
          </a:p>
        </p:txBody>
      </p:sp>
      <p:sp>
        <p:nvSpPr>
          <p:cNvPr id="554" name="安全性—日志提交限制"/>
          <p:cNvSpPr/>
          <p:nvPr/>
        </p:nvSpPr>
        <p:spPr>
          <a:xfrm>
            <a:off x="629790" y="630913"/>
            <a:ext cx="7267576"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安全性—日志提交限制</a:t>
            </a:r>
          </a:p>
        </p:txBody>
      </p:sp>
      <p:pic>
        <p:nvPicPr>
          <p:cNvPr id="555" name="pasted-image.png" descr="pasted-image.png"/>
          <p:cNvPicPr>
            <a:picLocks noChangeAspect="1"/>
          </p:cNvPicPr>
          <p:nvPr/>
        </p:nvPicPr>
        <p:blipFill>
          <a:blip r:embed="rId3"/>
          <a:stretch>
            <a:fillRect/>
          </a:stretch>
        </p:blipFill>
        <p:spPr>
          <a:xfrm>
            <a:off x="1996565" y="3788776"/>
            <a:ext cx="11074401" cy="74041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390"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391" name="Raft基础…"/>
          <p:cNvSpPr/>
          <p:nvPr/>
        </p:nvSpPr>
        <p:spPr>
          <a:xfrm>
            <a:off x="2594373" y="3146581"/>
            <a:ext cx="5475823" cy="44100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marL="691444" indent="-691444" algn="l">
              <a:buSzPct val="75000"/>
              <a:buChar char="•"/>
              <a:defRPr sz="4000">
                <a:latin typeface="Helvetica"/>
                <a:ea typeface="Helvetica"/>
                <a:cs typeface="Helvetica"/>
                <a:sym typeface="Helvetica"/>
              </a:defRPr>
            </a:pPr>
            <a:r>
              <a:t>Raft基础</a:t>
            </a:r>
          </a:p>
          <a:p>
            <a:pPr marL="691444" indent="-691444" algn="l">
              <a:buSzPct val="75000"/>
              <a:buChar char="•"/>
              <a:defRPr sz="4000">
                <a:latin typeface="Helvetica"/>
                <a:ea typeface="Helvetica"/>
                <a:cs typeface="Helvetica"/>
                <a:sym typeface="Helvetica"/>
              </a:defRPr>
            </a:pPr>
            <a:r>
              <a:t>Raft算法分解与剖析</a:t>
            </a:r>
          </a:p>
          <a:p>
            <a:pPr marL="1135944" lvl="1" indent="-691444" algn="l">
              <a:buSzPct val="75000"/>
              <a:buChar char="•"/>
              <a:defRPr sz="4000">
                <a:latin typeface="Helvetica"/>
                <a:ea typeface="Helvetica"/>
                <a:cs typeface="Helvetica"/>
                <a:sym typeface="Helvetica"/>
              </a:defRPr>
            </a:pPr>
            <a:r>
              <a:t>领导人选举</a:t>
            </a:r>
          </a:p>
          <a:p>
            <a:pPr marL="1135944" lvl="1" indent="-691444" algn="l">
              <a:buSzPct val="75000"/>
              <a:buChar char="•"/>
              <a:defRPr sz="4000">
                <a:latin typeface="Helvetica"/>
                <a:ea typeface="Helvetica"/>
                <a:cs typeface="Helvetica"/>
                <a:sym typeface="Helvetica"/>
              </a:defRPr>
            </a:pPr>
            <a:r>
              <a:t>日志复制</a:t>
            </a:r>
          </a:p>
          <a:p>
            <a:pPr marL="1135944" lvl="1" indent="-691444" algn="l">
              <a:buSzPct val="75000"/>
              <a:buChar char="•"/>
              <a:defRPr sz="4000">
                <a:latin typeface="Helvetica"/>
                <a:ea typeface="Helvetica"/>
                <a:cs typeface="Helvetica"/>
                <a:sym typeface="Helvetica"/>
              </a:defRPr>
            </a:pPr>
            <a:r>
              <a:t>安全性</a:t>
            </a:r>
          </a:p>
          <a:p>
            <a:pPr marL="691444" indent="-691444" algn="l">
              <a:buSzPct val="75000"/>
              <a:buChar char="•"/>
              <a:defRPr sz="4000">
                <a:latin typeface="Helvetica"/>
                <a:ea typeface="Helvetica"/>
                <a:cs typeface="Helvetica"/>
                <a:sym typeface="Helvetica"/>
              </a:defRPr>
            </a:pPr>
            <a:r>
              <a:t>总结</a:t>
            </a:r>
          </a:p>
        </p:txBody>
      </p:sp>
      <p:sp>
        <p:nvSpPr>
          <p:cNvPr id="392" name="目录"/>
          <p:cNvSpPr/>
          <p:nvPr/>
        </p:nvSpPr>
        <p:spPr>
          <a:xfrm>
            <a:off x="639043" y="633412"/>
            <a:ext cx="1577976"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defRPr sz="5600">
                <a:latin typeface="Helvetica"/>
                <a:ea typeface="Helvetica"/>
                <a:cs typeface="Helvetica"/>
                <a:sym typeface="Helvetica"/>
              </a:defRPr>
            </a:lvl1pPr>
          </a:lstStyle>
          <a:p>
            <a:r>
              <a:t>目录</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60"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61" name="反正方法：假设领导人完全性特性是不成立，反推出矛盾…"/>
          <p:cNvSpPr/>
          <p:nvPr/>
        </p:nvSpPr>
        <p:spPr>
          <a:xfrm>
            <a:off x="1033055" y="2766303"/>
            <a:ext cx="11903686" cy="102774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l">
              <a:defRPr sz="3000">
                <a:latin typeface="Helvetica"/>
                <a:ea typeface="Helvetica"/>
                <a:cs typeface="Helvetica"/>
                <a:sym typeface="Helvetica"/>
              </a:defRPr>
            </a:pPr>
            <a:r>
              <a:rPr b="1"/>
              <a:t>反正方法：</a:t>
            </a:r>
            <a:r>
              <a:t>假设领导人完全性特性是不成立，反推出矛盾</a:t>
            </a:r>
          </a:p>
          <a:p>
            <a:pPr algn="l">
              <a:defRPr sz="3000" b="1">
                <a:latin typeface="Helvetica"/>
                <a:ea typeface="Helvetica"/>
                <a:cs typeface="Helvetica"/>
                <a:sym typeface="Helvetica"/>
              </a:defRPr>
            </a:pPr>
            <a:r>
              <a:t>反证前提：</a:t>
            </a:r>
          </a:p>
          <a:p>
            <a:pPr marL="370416" indent="-370416" algn="l">
              <a:buSzPct val="75000"/>
              <a:buChar char="•"/>
              <a:defRPr sz="3000">
                <a:latin typeface="Helvetica"/>
                <a:ea typeface="Helvetica"/>
                <a:cs typeface="Helvetica"/>
                <a:sym typeface="Helvetica"/>
              </a:defRPr>
            </a:pPr>
            <a:r>
              <a:t>任期T的领导人（领导人 T）在任期内提交了一条日志条目，但大于T 的最小任期 U 的领导人 U 没有这条日志条目</a:t>
            </a:r>
          </a:p>
          <a:p>
            <a:pPr algn="l">
              <a:defRPr sz="3000" b="1">
                <a:latin typeface="Helvetica"/>
                <a:ea typeface="Helvetica"/>
                <a:cs typeface="Helvetica"/>
                <a:sym typeface="Helvetica"/>
              </a:defRPr>
            </a:pPr>
            <a:r>
              <a:t>反证过程：</a:t>
            </a:r>
          </a:p>
          <a:p>
            <a:pPr marL="370416" indent="-370416" algn="l" defTabSz="457200">
              <a:lnSpc>
                <a:spcPts val="5400"/>
              </a:lnSpc>
              <a:buSzPct val="75000"/>
              <a:buChar char="•"/>
              <a:tabLst>
                <a:tab pos="139700" algn="l"/>
                <a:tab pos="457200" algn="l"/>
              </a:tabLst>
              <a:defRPr sz="3000">
                <a:solidFill>
                  <a:srgbClr val="24292E"/>
                </a:solidFill>
                <a:latin typeface="ArialUnicodeMS"/>
                <a:ea typeface="ArialUnicodeMS"/>
                <a:cs typeface="ArialUnicodeMS"/>
                <a:sym typeface="ArialUnicodeMS"/>
              </a:defRPr>
            </a:pPr>
            <a:r>
              <a:t>在领导人U选举的时候一定没有那条被提交的日志条目（领导人只附加）（假设）</a:t>
            </a:r>
          </a:p>
          <a:p>
            <a:pPr marL="370416" indent="-370416" algn="l" defTabSz="457200">
              <a:lnSpc>
                <a:spcPts val="5400"/>
              </a:lnSpc>
              <a:buSzPct val="75000"/>
              <a:buChar char="•"/>
              <a:tabLst>
                <a:tab pos="139700" algn="l"/>
                <a:tab pos="457200" algn="l"/>
              </a:tabLst>
              <a:defRPr sz="3000">
                <a:solidFill>
                  <a:srgbClr val="24292E"/>
                </a:solidFill>
                <a:latin typeface="ArialUnicodeMS"/>
                <a:ea typeface="ArialUnicodeMS"/>
                <a:cs typeface="ArialUnicodeMS"/>
                <a:sym typeface="ArialUnicodeMS"/>
              </a:defRPr>
            </a:pPr>
            <a:r>
              <a:t>领导人T复制这条日志条目给集群中的大多数节点，同时，领导人U 从集群中的大多数节点赢得了选票。因此，至少有一个节点同时接受了来自领导人T 的日志条目，并且给领导人U 投票了这个投票者是产生这个</a:t>
            </a:r>
            <a:r>
              <a:rPr b="1">
                <a:latin typeface="Helvetica"/>
                <a:ea typeface="Helvetica"/>
                <a:cs typeface="Helvetica"/>
                <a:sym typeface="Helvetica"/>
              </a:rPr>
              <a:t>矛盾的关键</a:t>
            </a:r>
          </a:p>
          <a:p>
            <a:pPr marL="370416" indent="-370416" algn="l" defTabSz="457200">
              <a:lnSpc>
                <a:spcPts val="5400"/>
              </a:lnSpc>
              <a:buSzPct val="75000"/>
              <a:buChar char="•"/>
              <a:tabLst>
                <a:tab pos="139700" algn="l"/>
                <a:tab pos="457200" algn="l"/>
              </a:tabLst>
              <a:defRPr sz="3000">
                <a:solidFill>
                  <a:srgbClr val="24292E"/>
                </a:solidFill>
                <a:latin typeface="ArialUnicodeMS"/>
                <a:ea typeface="ArialUnicodeMS"/>
                <a:cs typeface="ArialUnicodeMS"/>
                <a:sym typeface="ArialUnicodeMS"/>
              </a:defRPr>
            </a:pPr>
            <a:r>
              <a:t>这个投票者必须在给领导人U投票之前先接受了从领导人T发来的已经被提交的日志条目；否则他就会拒绝来自领导人 T 的附加日志请求（因为此时他的任期号已经比 T 大）</a:t>
            </a:r>
          </a:p>
          <a:p>
            <a:pPr marL="370416" indent="-370416" algn="l" defTabSz="457200">
              <a:lnSpc>
                <a:spcPts val="5400"/>
              </a:lnSpc>
              <a:buSzPct val="75000"/>
              <a:buChar char="•"/>
              <a:tabLst>
                <a:tab pos="139700" algn="l"/>
                <a:tab pos="457200" algn="l"/>
              </a:tabLst>
              <a:defRPr sz="3000">
                <a:solidFill>
                  <a:srgbClr val="24292E"/>
                </a:solidFill>
                <a:latin typeface="ArialUnicodeMS"/>
                <a:ea typeface="ArialUnicodeMS"/>
                <a:cs typeface="ArialUnicodeMS"/>
                <a:sym typeface="ArialUnicodeMS"/>
              </a:defRPr>
            </a:pPr>
            <a:r>
              <a:t>投票者在给领导人U投票时依然保有这条日志条目，因为任何中间的领导人都包含该日志条目（领导人只附加特性），领导人从不会删除条目，并且跟随者只有和领导人冲突的时候才会删除条目</a:t>
            </a:r>
          </a:p>
          <a:p>
            <a:pPr marL="370416" indent="-370416" algn="l" defTabSz="457200">
              <a:lnSpc>
                <a:spcPts val="5400"/>
              </a:lnSpc>
              <a:buSzPct val="75000"/>
              <a:buChar char="•"/>
              <a:tabLst>
                <a:tab pos="139700" algn="l"/>
                <a:tab pos="457200" algn="l"/>
              </a:tabLst>
              <a:defRPr sz="3000">
                <a:solidFill>
                  <a:srgbClr val="24292E"/>
                </a:solidFill>
                <a:latin typeface="ArialUnicodeMS"/>
                <a:ea typeface="ArialUnicodeMS"/>
                <a:cs typeface="ArialUnicodeMS"/>
                <a:sym typeface="ArialUnicodeMS"/>
              </a:defRPr>
            </a:pPr>
            <a:r>
              <a:t>投票者把自己选票投给领导人U时，领导人U的日志必须和投票者自己一样新（选举限制）。这就导致了两者</a:t>
            </a:r>
            <a:r>
              <a:rPr b="1">
                <a:latin typeface="Helvetica"/>
                <a:ea typeface="Helvetica"/>
                <a:cs typeface="Helvetica"/>
                <a:sym typeface="Helvetica"/>
              </a:rPr>
              <a:t>矛盾之一</a:t>
            </a:r>
          </a:p>
        </p:txBody>
      </p:sp>
      <p:sp>
        <p:nvSpPr>
          <p:cNvPr id="562" name="安全性—安全性论证"/>
          <p:cNvSpPr/>
          <p:nvPr/>
        </p:nvSpPr>
        <p:spPr>
          <a:xfrm>
            <a:off x="562546" y="480463"/>
            <a:ext cx="6556376"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安全性—安全性论证</a:t>
            </a:r>
          </a:p>
        </p:txBody>
      </p:sp>
      <p:pic>
        <p:nvPicPr>
          <p:cNvPr id="563" name="pasted-image.png" descr="pasted-image.png"/>
          <p:cNvPicPr>
            <a:picLocks noChangeAspect="1"/>
          </p:cNvPicPr>
          <p:nvPr/>
        </p:nvPicPr>
        <p:blipFill>
          <a:blip r:embed="rId3"/>
          <a:stretch>
            <a:fillRect/>
          </a:stretch>
        </p:blipFill>
        <p:spPr>
          <a:xfrm>
            <a:off x="13932363" y="1080953"/>
            <a:ext cx="8913179" cy="5167362"/>
          </a:xfrm>
          <a:prstGeom prst="rect">
            <a:avLst/>
          </a:prstGeom>
          <a:ln w="12700">
            <a:miter lim="400000"/>
          </a:ln>
        </p:spPr>
      </p:pic>
      <p:sp>
        <p:nvSpPr>
          <p:cNvPr id="564" name="如果投票者和领导人U的最后一条日志的任期号相同，那么领导人U的日志至少和投票者一样长，所以领导人U的日志一定要包含所有投票者的日志，否则无法当选（选举限制），这是另一个矛盾…"/>
          <p:cNvSpPr/>
          <p:nvPr/>
        </p:nvSpPr>
        <p:spPr>
          <a:xfrm>
            <a:off x="13300811" y="6468020"/>
            <a:ext cx="10176283" cy="65436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marL="370416" indent="-370416" algn="l" defTabSz="457200">
              <a:lnSpc>
                <a:spcPts val="5400"/>
              </a:lnSpc>
              <a:buSzPct val="75000"/>
              <a:buChar char="•"/>
              <a:tabLst>
                <a:tab pos="139700" algn="l"/>
                <a:tab pos="457200" algn="l"/>
              </a:tabLst>
              <a:defRPr sz="3000">
                <a:solidFill>
                  <a:srgbClr val="24292E"/>
                </a:solidFill>
                <a:latin typeface="ArialUnicodeMS"/>
                <a:ea typeface="ArialUnicodeMS"/>
                <a:cs typeface="ArialUnicodeMS"/>
                <a:sym typeface="ArialUnicodeMS"/>
              </a:defRPr>
            </a:pPr>
            <a:r>
              <a:t>如果投票者和领导人U的最后一条日志的任期号相同，那么领导人U的日志至少和投票者一样长，所以领导人U的日志一定要包含所有投票者的日志，否则无法当选（选举限制），这是</a:t>
            </a:r>
            <a:r>
              <a:rPr b="1">
                <a:latin typeface="Helvetica"/>
                <a:ea typeface="Helvetica"/>
                <a:cs typeface="Helvetica"/>
                <a:sym typeface="Helvetica"/>
              </a:rPr>
              <a:t>另一个矛盾</a:t>
            </a:r>
          </a:p>
          <a:p>
            <a:pPr marL="370416" indent="-370416" algn="l" defTabSz="457200">
              <a:lnSpc>
                <a:spcPts val="5400"/>
              </a:lnSpc>
              <a:buSzPct val="75000"/>
              <a:buChar char="•"/>
              <a:tabLst>
                <a:tab pos="139700" algn="l"/>
                <a:tab pos="457200" algn="l"/>
              </a:tabLst>
              <a:defRPr sz="3000">
                <a:solidFill>
                  <a:srgbClr val="24292E"/>
                </a:solidFill>
                <a:latin typeface="ArialUnicodeMS"/>
                <a:ea typeface="ArialUnicodeMS"/>
                <a:cs typeface="ArialUnicodeMS"/>
                <a:sym typeface="ArialUnicodeMS"/>
              </a:defRPr>
            </a:pPr>
            <a:r>
              <a:t>否则，领导人U的最后一条日志的任期号就必须比投票人和任期T大，因为投票人的最后一条日志的任期号至少和 T 一样大（包含了来自任期 T 的已提交的日志）。创建了领导人U最后一条日志的前任领导人一定已经包含了那条被提交的日志（根据上述假设，领导人 U 是第一个不包含该日志条目的领导人），根据日志匹配特性，领导人U一定也包含那条被提交的日志，这里</a:t>
            </a:r>
            <a:r>
              <a:rPr b="1">
                <a:latin typeface="Helvetica"/>
                <a:ea typeface="Helvetica"/>
                <a:cs typeface="Helvetica"/>
                <a:sym typeface="Helvetica"/>
              </a:rPr>
              <a:t>又产生矛盾</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69"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graphicFrame>
        <p:nvGraphicFramePr>
          <p:cNvPr id="570" name="表格"/>
          <p:cNvGraphicFramePr/>
          <p:nvPr/>
        </p:nvGraphicFramePr>
        <p:xfrm>
          <a:off x="3133215" y="3934228"/>
          <a:ext cx="19109174" cy="6972684"/>
        </p:xfrm>
        <a:graphic>
          <a:graphicData uri="http://schemas.openxmlformats.org/drawingml/2006/table">
            <a:tbl>
              <a:tblPr firstRow="1" firstCol="1">
                <a:tableStyleId>{2708684C-4D16-4618-839F-0558EEFCDFE6}</a:tableStyleId>
              </a:tblPr>
              <a:tblGrid>
                <a:gridCol w="3482522">
                  <a:extLst>
                    <a:ext uri="{9D8B030D-6E8A-4147-A177-3AD203B41FA5}">
                      <a16:colId xmlns:a16="http://schemas.microsoft.com/office/drawing/2014/main" val="20000"/>
                    </a:ext>
                  </a:extLst>
                </a:gridCol>
                <a:gridCol w="15626652">
                  <a:extLst>
                    <a:ext uri="{9D8B030D-6E8A-4147-A177-3AD203B41FA5}">
                      <a16:colId xmlns:a16="http://schemas.microsoft.com/office/drawing/2014/main" val="20001"/>
                    </a:ext>
                  </a:extLst>
                </a:gridCol>
              </a:tblGrid>
              <a:tr h="919925">
                <a:tc>
                  <a:txBody>
                    <a:bodyPr/>
                    <a:lstStyle/>
                    <a:p>
                      <a:pPr defTabSz="914400">
                        <a:tabLst>
                          <a:tab pos="1181100" algn="l"/>
                        </a:tabLst>
                        <a:defRPr sz="1800" b="0"/>
                      </a:pPr>
                      <a:r>
                        <a:rPr sz="3000" b="1">
                          <a:sym typeface="Helvetica"/>
                        </a:rPr>
                        <a:t>特性</a:t>
                      </a:r>
                    </a:p>
                  </a:txBody>
                  <a:tcPr marL="50800" marR="50800" marT="50800" marB="50800" anchor="ctr" horzOverflow="overflow">
                    <a:lnL w="12700">
                      <a:miter lim="400000"/>
                    </a:lnL>
                  </a:tcPr>
                </a:tc>
                <a:tc>
                  <a:txBody>
                    <a:bodyPr/>
                    <a:lstStyle/>
                    <a:p>
                      <a:pPr defTabSz="914400">
                        <a:tabLst>
                          <a:tab pos="1181100" algn="l"/>
                        </a:tabLst>
                        <a:defRPr sz="1800" b="0"/>
                      </a:pPr>
                      <a:r>
                        <a:rPr sz="3000" b="1">
                          <a:sym typeface="Helvetica"/>
                        </a:rPr>
                        <a:t>解释</a:t>
                      </a:r>
                    </a:p>
                  </a:txBody>
                  <a:tcPr marL="50800" marR="50800" marT="50800" marB="50800" anchor="ctr" horzOverflow="overflow">
                    <a:lnR w="12700">
                      <a:miter lim="400000"/>
                    </a:lnR>
                  </a:tcPr>
                </a:tc>
                <a:extLst>
                  <a:ext uri="{0D108BD9-81ED-4DB2-BD59-A6C34878D82A}">
                    <a16:rowId xmlns:a16="http://schemas.microsoft.com/office/drawing/2014/main" val="10000"/>
                  </a:ext>
                </a:extLst>
              </a:tr>
              <a:tr h="919925">
                <a:tc>
                  <a:txBody>
                    <a:bodyPr/>
                    <a:lstStyle/>
                    <a:p>
                      <a:pPr algn="l" defTabSz="457200">
                        <a:lnSpc>
                          <a:spcPts val="5400"/>
                        </a:lnSpc>
                        <a:defRPr sz="1800" b="0"/>
                      </a:pPr>
                      <a:r>
                        <a:rPr sz="3000" b="1">
                          <a:solidFill>
                            <a:srgbClr val="24292E"/>
                          </a:solidFill>
                          <a:sym typeface="Helvetica"/>
                        </a:rPr>
                        <a:t>选举安全</a:t>
                      </a:r>
                    </a:p>
                  </a:txBody>
                  <a:tcPr marL="50800" marR="50800" marT="50800" marB="50800" anchor="ctr" horzOverflow="overflow"/>
                </a:tc>
                <a:tc>
                  <a:txBody>
                    <a:bodyPr/>
                    <a:lstStyle/>
                    <a:p>
                      <a:pPr algn="l" defTabSz="457200">
                        <a:lnSpc>
                          <a:spcPts val="5400"/>
                        </a:lnSpc>
                        <a:defRPr sz="1800"/>
                      </a:pPr>
                      <a:r>
                        <a:rPr sz="3000">
                          <a:solidFill>
                            <a:srgbClr val="24292E"/>
                          </a:solidFill>
                        </a:rPr>
                        <a:t>对于一个特定的任期号，至多只会选举出一个领导人</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919925">
                <a:tc>
                  <a:txBody>
                    <a:bodyPr/>
                    <a:lstStyle/>
                    <a:p>
                      <a:pPr algn="l" defTabSz="457200">
                        <a:lnSpc>
                          <a:spcPts val="5400"/>
                        </a:lnSpc>
                        <a:defRPr sz="1800" b="0"/>
                      </a:pPr>
                      <a:r>
                        <a:rPr sz="3000" b="1">
                          <a:solidFill>
                            <a:srgbClr val="24292E"/>
                          </a:solidFill>
                          <a:sym typeface="Helvetica"/>
                        </a:rPr>
                        <a:t>领导人仅附加[日志]</a:t>
                      </a:r>
                    </a:p>
                  </a:txBody>
                  <a:tcPr marL="50800" marR="50800" marT="50800" marB="50800" anchor="ctr" horzOverflow="overflow"/>
                </a:tc>
                <a:tc>
                  <a:txBody>
                    <a:bodyPr/>
                    <a:lstStyle/>
                    <a:p>
                      <a:pPr algn="l" defTabSz="457200">
                        <a:lnSpc>
                          <a:spcPts val="5400"/>
                        </a:lnSpc>
                        <a:defRPr sz="1800"/>
                      </a:pPr>
                      <a:r>
                        <a:rPr sz="3000">
                          <a:solidFill>
                            <a:srgbClr val="24292E"/>
                          </a:solidFill>
                        </a:rPr>
                        <a:t>领导人永远不会覆盖或者删除自己的日志，只会附加新条目</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1181100">
                <a:tc>
                  <a:txBody>
                    <a:bodyPr/>
                    <a:lstStyle/>
                    <a:p>
                      <a:pPr algn="l" defTabSz="457200">
                        <a:lnSpc>
                          <a:spcPts val="5400"/>
                        </a:lnSpc>
                        <a:defRPr sz="1800" b="0"/>
                      </a:pPr>
                      <a:r>
                        <a:rPr sz="3000" b="1">
                          <a:solidFill>
                            <a:srgbClr val="24292E"/>
                          </a:solidFill>
                          <a:sym typeface="Helvetica"/>
                        </a:rPr>
                        <a:t>日志匹配</a:t>
                      </a:r>
                    </a:p>
                  </a:txBody>
                  <a:tcPr marL="50800" marR="50800" marT="50800" marB="50800" anchor="ctr" horzOverflow="overflow"/>
                </a:tc>
                <a:tc>
                  <a:txBody>
                    <a:bodyPr/>
                    <a:lstStyle/>
                    <a:p>
                      <a:pPr algn="l" defTabSz="457200">
                        <a:lnSpc>
                          <a:spcPts val="5400"/>
                        </a:lnSpc>
                        <a:defRPr sz="1800"/>
                      </a:pPr>
                      <a:r>
                        <a:rPr sz="3000">
                          <a:solidFill>
                            <a:srgbClr val="24292E"/>
                          </a:solidFill>
                        </a:rPr>
                        <a:t>如果两个日志在相同的索引位置的任期号相同，那么就认为这个日志从头到这个索引位置之间的全部日志条目完全相同</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1181100">
                <a:tc>
                  <a:txBody>
                    <a:bodyPr/>
                    <a:lstStyle/>
                    <a:p>
                      <a:pPr algn="l" defTabSz="457200">
                        <a:lnSpc>
                          <a:spcPts val="5400"/>
                        </a:lnSpc>
                        <a:defRPr sz="1800" b="0"/>
                      </a:pPr>
                      <a:r>
                        <a:rPr sz="3000" b="1">
                          <a:solidFill>
                            <a:srgbClr val="24292E"/>
                          </a:solidFill>
                          <a:sym typeface="Helvetica"/>
                        </a:rPr>
                        <a:t>领导人[日志]完全</a:t>
                      </a:r>
                    </a:p>
                  </a:txBody>
                  <a:tcPr marL="50800" marR="50800" marT="50800" marB="50800" anchor="ctr" horzOverflow="overflow"/>
                </a:tc>
                <a:tc>
                  <a:txBody>
                    <a:bodyPr/>
                    <a:lstStyle/>
                    <a:p>
                      <a:pPr algn="l" defTabSz="457200">
                        <a:lnSpc>
                          <a:spcPts val="5400"/>
                        </a:lnSpc>
                        <a:defRPr sz="1800"/>
                      </a:pPr>
                      <a:r>
                        <a:rPr sz="3000">
                          <a:solidFill>
                            <a:srgbClr val="24292E"/>
                          </a:solidFill>
                        </a:rPr>
                        <a:t>如果某个日志条目在某个任期号中已经被提交，那么这个条目必然出现在更大任期号的所有领导人中（领导人一定包含所有节点的已提交的全部日志）</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1174750">
                <a:tc>
                  <a:txBody>
                    <a:bodyPr/>
                    <a:lstStyle/>
                    <a:p>
                      <a:pPr algn="l" defTabSz="457200">
                        <a:lnSpc>
                          <a:spcPts val="5400"/>
                        </a:lnSpc>
                        <a:defRPr sz="1800" b="0"/>
                      </a:pPr>
                      <a:r>
                        <a:rPr sz="3000" b="1">
                          <a:solidFill>
                            <a:srgbClr val="24292E"/>
                          </a:solidFill>
                          <a:sym typeface="Helvetica"/>
                        </a:rPr>
                        <a:t>状态机安全</a:t>
                      </a:r>
                    </a:p>
                  </a:txBody>
                  <a:tcPr marL="50800" marR="50800" marT="50800" marB="50800" anchor="ctr" horzOverflow="overflow">
                    <a:lnB w="12700">
                      <a:miter lim="400000"/>
                    </a:lnB>
                  </a:tcPr>
                </a:tc>
                <a:tc>
                  <a:txBody>
                    <a:bodyPr/>
                    <a:lstStyle/>
                    <a:p>
                      <a:pPr algn="l" defTabSz="457200">
                        <a:lnSpc>
                          <a:spcPts val="5400"/>
                        </a:lnSpc>
                        <a:defRPr sz="1800"/>
                      </a:pPr>
                      <a:r>
                        <a:rPr sz="3000">
                          <a:solidFill>
                            <a:srgbClr val="24292E"/>
                          </a:solidFill>
                        </a:rPr>
                        <a:t>如果一个节点已经将特定索引位置的日志条目应用到状态机中，那么其他任何节点在这个索引位置绝不会应用一条不同的日志条目（所有节点数据一致）</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5"/>
                  </a:ext>
                </a:extLst>
              </a:tr>
            </a:tbl>
          </a:graphicData>
        </a:graphic>
      </p:graphicFrame>
      <p:sp>
        <p:nvSpPr>
          <p:cNvPr id="571" name="Raft总结-特性（重温）"/>
          <p:cNvSpPr/>
          <p:nvPr/>
        </p:nvSpPr>
        <p:spPr>
          <a:xfrm>
            <a:off x="755401" y="663188"/>
            <a:ext cx="7386341"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Raft总结-特性（重温）</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76"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77" name="Raft总结-状态机安全特性证明"/>
          <p:cNvSpPr/>
          <p:nvPr/>
        </p:nvSpPr>
        <p:spPr>
          <a:xfrm>
            <a:off x="811287" y="716044"/>
            <a:ext cx="9519941"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Raft总结-状态机安全特性证明</a:t>
            </a:r>
          </a:p>
        </p:txBody>
      </p:sp>
      <p:sp>
        <p:nvSpPr>
          <p:cNvPr id="578" name="状态机安全特性可以通过领导人完全特性和日志匹配特性来证明和推导：…"/>
          <p:cNvSpPr/>
          <p:nvPr/>
        </p:nvSpPr>
        <p:spPr>
          <a:xfrm>
            <a:off x="2716351" y="3561901"/>
            <a:ext cx="17424869" cy="257518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l" defTabSz="457200">
              <a:lnSpc>
                <a:spcPct val="117999"/>
              </a:lnSpc>
              <a:defRPr sz="3000">
                <a:latin typeface="Helvetica Neue"/>
                <a:ea typeface="Helvetica Neue"/>
                <a:cs typeface="Helvetica Neue"/>
                <a:sym typeface="Helvetica Neue"/>
              </a:defRPr>
            </a:pPr>
            <a:r>
              <a:t>状态机安全特性可以通过领导人完全特性和日志匹配特性来证明和推导：</a:t>
            </a:r>
          </a:p>
          <a:p>
            <a:pPr marL="814916" lvl="1" indent="-370416" algn="l" defTabSz="457200">
              <a:lnSpc>
                <a:spcPct val="117999"/>
              </a:lnSpc>
              <a:buSzPct val="75000"/>
              <a:buChar char="•"/>
              <a:defRPr sz="3000">
                <a:latin typeface="Helvetica Neue"/>
                <a:ea typeface="Helvetica Neue"/>
                <a:cs typeface="Helvetica Neue"/>
                <a:sym typeface="Helvetica Neue"/>
              </a:defRPr>
            </a:pPr>
            <a:r>
              <a:t>借助日志匹配特性，节点间的日志是一致的（follower跟leader始终保持一致）</a:t>
            </a:r>
          </a:p>
          <a:p>
            <a:pPr marL="814916" lvl="1" indent="-370416" algn="l" defTabSz="457200">
              <a:lnSpc>
                <a:spcPct val="117999"/>
              </a:lnSpc>
              <a:buSzPct val="75000"/>
              <a:buChar char="•"/>
              <a:defRPr sz="3000">
                <a:latin typeface="Helvetica Neue"/>
                <a:ea typeface="Helvetica Neue"/>
                <a:cs typeface="Helvetica Neue"/>
                <a:sym typeface="Helvetica Neue"/>
              </a:defRPr>
            </a:pPr>
            <a:r>
              <a:t>借助领导人完全特性，不同任期的日志不会相互覆盖（已提交日志不会丢失）</a:t>
            </a:r>
          </a:p>
          <a:p>
            <a:pPr marL="814916" lvl="1" indent="-370416" algn="l" defTabSz="457200">
              <a:lnSpc>
                <a:spcPct val="117999"/>
              </a:lnSpc>
              <a:buSzPct val="75000"/>
              <a:buChar char="•"/>
              <a:defRPr sz="3000">
                <a:latin typeface="Helvetica Neue"/>
                <a:ea typeface="Helvetica Neue"/>
                <a:cs typeface="Helvetica Neue"/>
                <a:sym typeface="Helvetica Neue"/>
              </a:defRPr>
            </a:pPr>
            <a:r>
              <a:t>同时，Raft要求节点按照日志中索引位置</a:t>
            </a:r>
            <a:r>
              <a:rPr b="1"/>
              <a:t>顺序地应用</a:t>
            </a:r>
            <a:r>
              <a:t>日志条目到状态机</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83"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84" name="跟随者崩溃…"/>
          <p:cNvSpPr/>
          <p:nvPr/>
        </p:nvSpPr>
        <p:spPr>
          <a:xfrm>
            <a:off x="2527601" y="2435167"/>
            <a:ext cx="4480660" cy="29876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marL="1135944" lvl="1" indent="-691444" algn="l">
              <a:buSzPct val="75000"/>
              <a:buChar char="•"/>
              <a:defRPr sz="4000">
                <a:latin typeface="Helvetica"/>
                <a:ea typeface="Helvetica"/>
                <a:cs typeface="Helvetica"/>
                <a:sym typeface="Helvetica"/>
              </a:defRPr>
            </a:pPr>
            <a:r>
              <a:t>跟随者崩溃</a:t>
            </a:r>
          </a:p>
          <a:p>
            <a:pPr marL="1135944" lvl="1" indent="-691444" algn="l">
              <a:buSzPct val="75000"/>
              <a:buChar char="•"/>
              <a:defRPr sz="4000">
                <a:latin typeface="Helvetica"/>
                <a:ea typeface="Helvetica"/>
                <a:cs typeface="Helvetica"/>
                <a:sym typeface="Helvetica"/>
              </a:defRPr>
            </a:pPr>
            <a:r>
              <a:t>时间和可用性</a:t>
            </a:r>
          </a:p>
          <a:p>
            <a:pPr marL="1135944" lvl="1" indent="-691444" algn="l">
              <a:buSzPct val="75000"/>
              <a:buChar char="•"/>
              <a:defRPr sz="4000">
                <a:latin typeface="Helvetica"/>
                <a:ea typeface="Helvetica"/>
                <a:cs typeface="Helvetica"/>
                <a:sym typeface="Helvetica"/>
              </a:defRPr>
            </a:pPr>
            <a:r>
              <a:t>日志压缩</a:t>
            </a:r>
          </a:p>
          <a:p>
            <a:pPr marL="1135944" lvl="1" indent="-691444" algn="l">
              <a:buSzPct val="75000"/>
              <a:buChar char="•"/>
              <a:defRPr sz="4000">
                <a:latin typeface="Helvetica"/>
                <a:ea typeface="Helvetica"/>
                <a:cs typeface="Helvetica"/>
                <a:sym typeface="Helvetica"/>
              </a:defRPr>
            </a:pPr>
            <a:r>
              <a:t>成员变更</a:t>
            </a:r>
          </a:p>
        </p:txBody>
      </p:sp>
      <p:sp>
        <p:nvSpPr>
          <p:cNvPr id="585" name="Raft其他特性"/>
          <p:cNvSpPr/>
          <p:nvPr/>
        </p:nvSpPr>
        <p:spPr>
          <a:xfrm>
            <a:off x="778025" y="779804"/>
            <a:ext cx="4304705"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Raft其他特性</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88"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589" name="论文译文…"/>
          <p:cNvSpPr/>
          <p:nvPr/>
        </p:nvSpPr>
        <p:spPr>
          <a:xfrm>
            <a:off x="2721517" y="3174399"/>
            <a:ext cx="13496306" cy="570293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marL="444500" indent="-444500" algn="l">
              <a:lnSpc>
                <a:spcPct val="120000"/>
              </a:lnSpc>
              <a:buSzPct val="75000"/>
              <a:buChar char="•"/>
              <a:defRPr sz="3600">
                <a:latin typeface="Helvetica"/>
                <a:ea typeface="Helvetica"/>
                <a:cs typeface="Helvetica"/>
                <a:sym typeface="Helvetica"/>
              </a:defRPr>
            </a:pPr>
            <a:r>
              <a:t>论文译文</a:t>
            </a:r>
          </a:p>
          <a:p>
            <a:pPr algn="l">
              <a:lnSpc>
                <a:spcPct val="120000"/>
              </a:lnSpc>
              <a:defRPr sz="3600">
                <a:latin typeface="Helvetica"/>
                <a:ea typeface="Helvetica"/>
                <a:cs typeface="Helvetica"/>
                <a:sym typeface="Helvetica"/>
              </a:defRPr>
            </a:pPr>
            <a:r>
              <a:rPr u="sng">
                <a:hlinkClick r:id="rId2"/>
              </a:rPr>
              <a:t>https://github.com/maemual/raft-zh_cn/blob/master/raft-zh_cn.md</a:t>
            </a:r>
          </a:p>
          <a:p>
            <a:pPr marL="444500" indent="-444500" algn="l">
              <a:lnSpc>
                <a:spcPct val="120000"/>
              </a:lnSpc>
              <a:buSzPct val="75000"/>
              <a:buChar char="•"/>
              <a:defRPr sz="3600">
                <a:latin typeface="Helvetica"/>
                <a:ea typeface="Helvetica"/>
                <a:cs typeface="Helvetica"/>
                <a:sym typeface="Helvetica"/>
              </a:defRPr>
            </a:pPr>
            <a:r>
              <a:t>Raft动画</a:t>
            </a:r>
          </a:p>
          <a:p>
            <a:pPr algn="l">
              <a:lnSpc>
                <a:spcPct val="120000"/>
              </a:lnSpc>
              <a:defRPr sz="3600">
                <a:latin typeface="Helvetica"/>
                <a:ea typeface="Helvetica"/>
                <a:cs typeface="Helvetica"/>
                <a:sym typeface="Helvetica"/>
              </a:defRPr>
            </a:pPr>
            <a:r>
              <a:rPr u="sng">
                <a:hlinkClick r:id="rId3"/>
              </a:rPr>
              <a:t>https://raft.github.io/</a:t>
            </a:r>
          </a:p>
          <a:p>
            <a:pPr marL="444500" indent="-444500" algn="l">
              <a:lnSpc>
                <a:spcPct val="120000"/>
              </a:lnSpc>
              <a:buSzPct val="75000"/>
              <a:buChar char="•"/>
              <a:defRPr sz="3600">
                <a:latin typeface="Helvetica"/>
                <a:ea typeface="Helvetica"/>
                <a:cs typeface="Helvetica"/>
                <a:sym typeface="Helvetica"/>
              </a:defRPr>
            </a:pPr>
            <a:r>
              <a:t>论文原文</a:t>
            </a:r>
          </a:p>
          <a:p>
            <a:pPr algn="l">
              <a:lnSpc>
                <a:spcPct val="120000"/>
              </a:lnSpc>
              <a:defRPr sz="3600">
                <a:latin typeface="Helvetica"/>
                <a:ea typeface="Helvetica"/>
                <a:cs typeface="Helvetica"/>
                <a:sym typeface="Helvetica"/>
              </a:defRPr>
            </a:pPr>
            <a:r>
              <a:rPr u="sng">
                <a:hlinkClick r:id="rId4"/>
              </a:rPr>
              <a:t>https://raft.github.io/raft.pdf</a:t>
            </a:r>
          </a:p>
          <a:p>
            <a:pPr marL="444500" indent="-444500" algn="l">
              <a:lnSpc>
                <a:spcPct val="120000"/>
              </a:lnSpc>
              <a:buSzPct val="75000"/>
              <a:buChar char="•"/>
              <a:defRPr sz="3600">
                <a:latin typeface="Helvetica"/>
                <a:ea typeface="Helvetica"/>
                <a:cs typeface="Helvetica"/>
                <a:sym typeface="Helvetica"/>
              </a:defRPr>
            </a:pPr>
            <a:r>
              <a:t>状态机复制</a:t>
            </a:r>
          </a:p>
          <a:p>
            <a:pPr algn="l">
              <a:lnSpc>
                <a:spcPct val="120000"/>
              </a:lnSpc>
              <a:defRPr sz="3600">
                <a:latin typeface="Helvetica"/>
                <a:ea typeface="Helvetica"/>
                <a:cs typeface="Helvetica"/>
                <a:sym typeface="Helvetica"/>
              </a:defRPr>
            </a:pPr>
            <a:r>
              <a:rPr u="sng">
                <a:hlinkClick r:id="rId5"/>
              </a:rPr>
              <a:t>https://en.wikipedia.org/wiki/State_machine_replication</a:t>
            </a:r>
          </a:p>
        </p:txBody>
      </p:sp>
      <p:sp>
        <p:nvSpPr>
          <p:cNvPr id="590" name="参考文档（按推荐顺序）"/>
          <p:cNvSpPr/>
          <p:nvPr/>
        </p:nvSpPr>
        <p:spPr>
          <a:xfrm>
            <a:off x="586296" y="715008"/>
            <a:ext cx="7978776"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defRPr sz="5600">
                <a:latin typeface="Helvetica"/>
                <a:ea typeface="Helvetica"/>
                <a:cs typeface="Helvetica"/>
                <a:sym typeface="Helvetica"/>
              </a:defRPr>
            </a:lvl1pPr>
          </a:lstStyle>
          <a:p>
            <a:r>
              <a:t>参考文档（按推荐顺序）</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北京市朝阳区望京东路4号恒电大厦BC座"/>
          <p:cNvSpPr>
            <a:spLocks noGrp="1"/>
          </p:cNvSpPr>
          <p:nvPr>
            <p:ph type="body" idx="13"/>
          </p:nvPr>
        </p:nvSpPr>
        <p:spPr>
          <a:prstGeom prst="rect">
            <a:avLst/>
          </a:prstGeom>
        </p:spPr>
        <p:txBody>
          <a:bodyPr/>
          <a:lstStyle/>
          <a:p>
            <a:r>
              <a:t>北京市朝阳区望京东路4号恒电大厦BC座</a:t>
            </a:r>
          </a:p>
        </p:txBody>
      </p:sp>
      <p:sp>
        <p:nvSpPr>
          <p:cNvPr id="593" name="Q&amp;A…"/>
          <p:cNvSpPr>
            <a:spLocks noGrp="1"/>
          </p:cNvSpPr>
          <p:nvPr>
            <p:ph type="body" idx="14"/>
          </p:nvPr>
        </p:nvSpPr>
        <p:spPr>
          <a:xfrm>
            <a:off x="8990682" y="3995585"/>
            <a:ext cx="6402636" cy="4714876"/>
          </a:xfrm>
          <a:prstGeom prst="rect">
            <a:avLst/>
          </a:prstGeom>
        </p:spPr>
        <p:txBody>
          <a:bodyPr/>
          <a:lstStyle/>
          <a:p>
            <a:r>
              <a:t>Q&amp;A</a:t>
            </a:r>
          </a:p>
          <a:p>
            <a:r>
              <a:t>Thanks</a:t>
            </a:r>
          </a:p>
        </p:txBody>
      </p:sp>
      <p:sp>
        <p:nvSpPr>
          <p:cNvPr id="594" name="Block B&amp;C, Hengdian Building,  No.4 Wangjing East Rd,Chaoyang District,   Beijing, 100102,   China"/>
          <p:cNvSpPr>
            <a:spLocks noGrp="1"/>
          </p:cNvSpPr>
          <p:nvPr>
            <p:ph type="body" idx="15"/>
          </p:nvPr>
        </p:nvSpPr>
        <p:spPr>
          <a:prstGeom prst="rect">
            <a:avLst/>
          </a:prstGeom>
        </p:spPr>
        <p:txBody>
          <a:bodyPr/>
          <a:lstStyle/>
          <a:p>
            <a:r>
              <a:t>Block B&amp;C, Hengdian Building,  No.4 Wangjing East Rd,Chaoyang District,   Beijing, 100102,   China</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395"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396" name="Raft基础-术语"/>
          <p:cNvSpPr/>
          <p:nvPr/>
        </p:nvSpPr>
        <p:spPr>
          <a:xfrm>
            <a:off x="639043" y="633412"/>
            <a:ext cx="4541540"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defRPr sz="5600">
                <a:latin typeface="Helvetica"/>
                <a:ea typeface="Helvetica"/>
                <a:cs typeface="Helvetica"/>
                <a:sym typeface="Helvetica"/>
              </a:defRPr>
            </a:lvl1pPr>
          </a:lstStyle>
          <a:p>
            <a:r>
              <a:t>Raft基础-术语</a:t>
            </a:r>
          </a:p>
        </p:txBody>
      </p:sp>
      <p:pic>
        <p:nvPicPr>
          <p:cNvPr id="397" name="pasted-image.png" descr="pasted-image.png"/>
          <p:cNvPicPr>
            <a:picLocks noChangeAspect="1"/>
          </p:cNvPicPr>
          <p:nvPr/>
        </p:nvPicPr>
        <p:blipFill>
          <a:blip r:embed="rId3"/>
          <a:stretch>
            <a:fillRect/>
          </a:stretch>
        </p:blipFill>
        <p:spPr>
          <a:xfrm>
            <a:off x="1519547" y="4362266"/>
            <a:ext cx="7447747" cy="4659017"/>
          </a:xfrm>
          <a:prstGeom prst="rect">
            <a:avLst/>
          </a:prstGeom>
          <a:ln w="12700">
            <a:miter lim="400000"/>
          </a:ln>
        </p:spPr>
      </p:pic>
      <p:grpSp>
        <p:nvGrpSpPr>
          <p:cNvPr id="400" name="成组"/>
          <p:cNvGrpSpPr/>
          <p:nvPr/>
        </p:nvGrpSpPr>
        <p:grpSpPr>
          <a:xfrm>
            <a:off x="6695567" y="2668426"/>
            <a:ext cx="1298576" cy="2542285"/>
            <a:chOff x="0" y="0"/>
            <a:chExt cx="1298575" cy="2542283"/>
          </a:xfrm>
        </p:grpSpPr>
        <p:sp>
          <p:nvSpPr>
            <p:cNvPr id="398" name="状态机"/>
            <p:cNvSpPr/>
            <p:nvPr/>
          </p:nvSpPr>
          <p:spPr>
            <a:xfrm>
              <a:off x="-1" y="0"/>
              <a:ext cx="1298576" cy="6762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3000" b="1">
                  <a:latin typeface="Helvetica"/>
                  <a:ea typeface="Helvetica"/>
                  <a:cs typeface="Helvetica"/>
                  <a:sym typeface="Helvetica"/>
                </a:defRPr>
              </a:lvl1pPr>
            </a:lstStyle>
            <a:p>
              <a:r>
                <a:t>状态机</a:t>
              </a:r>
            </a:p>
          </p:txBody>
        </p:sp>
        <p:sp>
          <p:nvSpPr>
            <p:cNvPr id="399" name="线条"/>
            <p:cNvSpPr/>
            <p:nvPr/>
          </p:nvSpPr>
          <p:spPr>
            <a:xfrm flipH="1">
              <a:off x="649287" y="644238"/>
              <a:ext cx="1" cy="1898046"/>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401" name="状态机复制"/>
          <p:cNvSpPr/>
          <p:nvPr/>
        </p:nvSpPr>
        <p:spPr>
          <a:xfrm>
            <a:off x="8207716" y="2838590"/>
            <a:ext cx="2060576" cy="676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defRPr sz="3000" b="1">
                <a:latin typeface="Helvetica"/>
                <a:ea typeface="Helvetica"/>
                <a:cs typeface="Helvetica"/>
                <a:sym typeface="Helvetica"/>
              </a:defRPr>
            </a:lvl1pPr>
          </a:lstStyle>
          <a:p>
            <a:r>
              <a:t>状态机复制</a:t>
            </a:r>
          </a:p>
        </p:txBody>
      </p:sp>
      <p:grpSp>
        <p:nvGrpSpPr>
          <p:cNvPr id="404" name="成组"/>
          <p:cNvGrpSpPr/>
          <p:nvPr/>
        </p:nvGrpSpPr>
        <p:grpSpPr>
          <a:xfrm>
            <a:off x="5229315" y="8354010"/>
            <a:ext cx="4346576" cy="2693564"/>
            <a:chOff x="0" y="0"/>
            <a:chExt cx="4346575" cy="2693563"/>
          </a:xfrm>
        </p:grpSpPr>
        <p:sp>
          <p:nvSpPr>
            <p:cNvPr id="402" name="日志（任期号、索引值）"/>
            <p:cNvSpPr/>
            <p:nvPr/>
          </p:nvSpPr>
          <p:spPr>
            <a:xfrm>
              <a:off x="0" y="2017288"/>
              <a:ext cx="4346575" cy="6762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3000" b="1">
                  <a:latin typeface="Helvetica"/>
                  <a:ea typeface="Helvetica"/>
                  <a:cs typeface="Helvetica"/>
                  <a:sym typeface="Helvetica"/>
                </a:defRPr>
              </a:lvl1pPr>
            </a:lstStyle>
            <a:p>
              <a:r>
                <a:t>日志（任期号、索引值）</a:t>
              </a:r>
            </a:p>
          </p:txBody>
        </p:sp>
        <p:sp>
          <p:nvSpPr>
            <p:cNvPr id="403" name="线条"/>
            <p:cNvSpPr/>
            <p:nvPr/>
          </p:nvSpPr>
          <p:spPr>
            <a:xfrm flipV="1">
              <a:off x="452325" y="0"/>
              <a:ext cx="1" cy="2120207"/>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405" name="椭圆形"/>
          <p:cNvSpPr/>
          <p:nvPr/>
        </p:nvSpPr>
        <p:spPr>
          <a:xfrm>
            <a:off x="7875444" y="4738203"/>
            <a:ext cx="1247776" cy="1407988"/>
          </a:xfrm>
          <a:prstGeom prst="ellipse">
            <a:avLst/>
          </a:prstGeom>
          <a:ln w="50800">
            <a:solidFill>
              <a:srgbClr val="000000"/>
            </a:solidFill>
            <a:miter lim="400000"/>
          </a:ln>
        </p:spPr>
        <p:txBody>
          <a:bodyPr lIns="71437" tIns="71437" rIns="71437" bIns="71437" anchor="ctr"/>
          <a:lstStyle/>
          <a:p>
            <a:pPr>
              <a:defRPr sz="3200"/>
            </a:pPr>
            <a:endParaRPr/>
          </a:p>
        </p:txBody>
      </p:sp>
      <p:sp>
        <p:nvSpPr>
          <p:cNvPr id="406" name="线条"/>
          <p:cNvSpPr/>
          <p:nvPr/>
        </p:nvSpPr>
        <p:spPr>
          <a:xfrm flipH="1">
            <a:off x="8613218" y="3416441"/>
            <a:ext cx="298852" cy="1130311"/>
          </a:xfrm>
          <a:prstGeom prst="line">
            <a:avLst/>
          </a:prstGeom>
          <a:ln w="25400">
            <a:solidFill>
              <a:srgbClr val="000000"/>
            </a:solidFill>
            <a:miter lim="400000"/>
            <a:tailEnd type="triangle"/>
          </a:ln>
        </p:spPr>
        <p:txBody>
          <a:bodyPr lIns="71437" tIns="71437" rIns="71437" bIns="71437" anchor="ctr"/>
          <a:lstStyle/>
          <a:p>
            <a:pPr>
              <a:defRPr sz="3200"/>
            </a:pPr>
            <a:endParaRPr/>
          </a:p>
        </p:txBody>
      </p:sp>
      <p:sp>
        <p:nvSpPr>
          <p:cNvPr id="407" name="RPC…"/>
          <p:cNvSpPr/>
          <p:nvPr/>
        </p:nvSpPr>
        <p:spPr>
          <a:xfrm>
            <a:off x="718659" y="9902882"/>
            <a:ext cx="3838328"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defRPr sz="3000" b="1">
                <a:latin typeface="Helvetica"/>
                <a:ea typeface="Helvetica"/>
                <a:cs typeface="Helvetica"/>
                <a:sym typeface="Helvetica"/>
              </a:defRPr>
            </a:pPr>
            <a:r>
              <a:t>RPC</a:t>
            </a:r>
          </a:p>
          <a:p>
            <a:pPr>
              <a:defRPr sz="3000" b="1">
                <a:latin typeface="Helvetica"/>
                <a:ea typeface="Helvetica"/>
                <a:cs typeface="Helvetica"/>
                <a:sym typeface="Helvetica"/>
              </a:defRPr>
            </a:pPr>
            <a:r>
              <a:t>(请求投票、附加日志)</a:t>
            </a:r>
          </a:p>
        </p:txBody>
      </p:sp>
      <p:sp>
        <p:nvSpPr>
          <p:cNvPr id="408" name="线条"/>
          <p:cNvSpPr/>
          <p:nvPr/>
        </p:nvSpPr>
        <p:spPr>
          <a:xfrm flipV="1">
            <a:off x="2784103" y="8659786"/>
            <a:ext cx="237959" cy="1130039"/>
          </a:xfrm>
          <a:prstGeom prst="line">
            <a:avLst/>
          </a:prstGeom>
          <a:ln w="25400">
            <a:solidFill>
              <a:srgbClr val="000000"/>
            </a:solidFill>
            <a:miter lim="400000"/>
            <a:tailEnd type="triangle"/>
          </a:ln>
        </p:spPr>
        <p:txBody>
          <a:bodyPr lIns="71437" tIns="71437" rIns="71437" bIns="71437" anchor="ctr"/>
          <a:lstStyle/>
          <a:p>
            <a:pPr>
              <a:defRPr sz="3200"/>
            </a:pPr>
            <a:endParaRPr/>
          </a:p>
        </p:txBody>
      </p:sp>
      <p:pic>
        <p:nvPicPr>
          <p:cNvPr id="409" name="pasted-image.png" descr="pasted-image.png"/>
          <p:cNvPicPr>
            <a:picLocks noChangeAspect="1"/>
          </p:cNvPicPr>
          <p:nvPr/>
        </p:nvPicPr>
        <p:blipFill>
          <a:blip r:embed="rId4"/>
          <a:stretch>
            <a:fillRect/>
          </a:stretch>
        </p:blipFill>
        <p:spPr>
          <a:xfrm>
            <a:off x="12109561" y="3053677"/>
            <a:ext cx="5359401" cy="5029201"/>
          </a:xfrm>
          <a:prstGeom prst="rect">
            <a:avLst/>
          </a:prstGeom>
          <a:ln w="12700">
            <a:miter lim="400000"/>
          </a:ln>
        </p:spPr>
      </p:pic>
      <p:sp>
        <p:nvSpPr>
          <p:cNvPr id="410" name="follower"/>
          <p:cNvSpPr/>
          <p:nvPr/>
        </p:nvSpPr>
        <p:spPr>
          <a:xfrm>
            <a:off x="11863922" y="2750610"/>
            <a:ext cx="1616138" cy="6000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3000" b="1">
                <a:latin typeface="Helvetica"/>
                <a:ea typeface="Helvetica"/>
                <a:cs typeface="Helvetica"/>
                <a:sym typeface="Helvetica"/>
              </a:defRPr>
            </a:lvl1pPr>
          </a:lstStyle>
          <a:p>
            <a:r>
              <a:t>follower</a:t>
            </a:r>
          </a:p>
        </p:txBody>
      </p:sp>
      <p:sp>
        <p:nvSpPr>
          <p:cNvPr id="411" name="leader"/>
          <p:cNvSpPr/>
          <p:nvPr/>
        </p:nvSpPr>
        <p:spPr>
          <a:xfrm>
            <a:off x="14144234" y="1591303"/>
            <a:ext cx="1278112" cy="6000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3000" b="1">
                <a:latin typeface="Helvetica"/>
                <a:ea typeface="Helvetica"/>
                <a:cs typeface="Helvetica"/>
                <a:sym typeface="Helvetica"/>
              </a:defRPr>
            </a:lvl1pPr>
          </a:lstStyle>
          <a:p>
            <a:r>
              <a:t>leader</a:t>
            </a:r>
          </a:p>
        </p:txBody>
      </p:sp>
      <p:sp>
        <p:nvSpPr>
          <p:cNvPr id="412" name="candidate"/>
          <p:cNvSpPr/>
          <p:nvPr/>
        </p:nvSpPr>
        <p:spPr>
          <a:xfrm>
            <a:off x="18262068" y="3513450"/>
            <a:ext cx="1934072" cy="6000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3000" b="1">
                <a:latin typeface="Helvetica"/>
                <a:ea typeface="Helvetica"/>
                <a:cs typeface="Helvetica"/>
                <a:sym typeface="Helvetica"/>
              </a:defRPr>
            </a:lvl1pPr>
          </a:lstStyle>
          <a:p>
            <a:r>
              <a:t>candidate</a:t>
            </a:r>
          </a:p>
        </p:txBody>
      </p:sp>
      <p:sp>
        <p:nvSpPr>
          <p:cNvPr id="413" name="线条"/>
          <p:cNvSpPr/>
          <p:nvPr/>
        </p:nvSpPr>
        <p:spPr>
          <a:xfrm>
            <a:off x="14785622" y="2152509"/>
            <a:ext cx="1" cy="940038"/>
          </a:xfrm>
          <a:prstGeom prst="line">
            <a:avLst/>
          </a:prstGeom>
          <a:ln w="25400">
            <a:solidFill>
              <a:srgbClr val="000000"/>
            </a:solidFill>
            <a:miter lim="400000"/>
            <a:tailEnd type="triangle"/>
          </a:ln>
        </p:spPr>
        <p:txBody>
          <a:bodyPr lIns="71437" tIns="71437" rIns="71437" bIns="71437" anchor="ctr"/>
          <a:lstStyle/>
          <a:p>
            <a:pPr>
              <a:defRPr sz="3200"/>
            </a:pPr>
            <a:endParaRPr/>
          </a:p>
        </p:txBody>
      </p:sp>
      <p:sp>
        <p:nvSpPr>
          <p:cNvPr id="414" name="线条"/>
          <p:cNvSpPr/>
          <p:nvPr/>
        </p:nvSpPr>
        <p:spPr>
          <a:xfrm>
            <a:off x="12746820" y="3222935"/>
            <a:ext cx="1" cy="1458788"/>
          </a:xfrm>
          <a:prstGeom prst="line">
            <a:avLst/>
          </a:prstGeom>
          <a:ln w="25400">
            <a:solidFill>
              <a:srgbClr val="000000"/>
            </a:solidFill>
            <a:miter lim="400000"/>
            <a:tailEnd type="triangle"/>
          </a:ln>
        </p:spPr>
        <p:txBody>
          <a:bodyPr lIns="71437" tIns="71437" rIns="71437" bIns="71437" anchor="ctr"/>
          <a:lstStyle/>
          <a:p>
            <a:pPr>
              <a:defRPr sz="3200"/>
            </a:pPr>
            <a:endParaRPr/>
          </a:p>
        </p:txBody>
      </p:sp>
      <p:sp>
        <p:nvSpPr>
          <p:cNvPr id="415" name="线条"/>
          <p:cNvSpPr/>
          <p:nvPr/>
        </p:nvSpPr>
        <p:spPr>
          <a:xfrm flipH="1">
            <a:off x="16950801" y="3961817"/>
            <a:ext cx="1291370" cy="897738"/>
          </a:xfrm>
          <a:prstGeom prst="line">
            <a:avLst/>
          </a:prstGeom>
          <a:ln w="25400">
            <a:solidFill>
              <a:srgbClr val="000000"/>
            </a:solidFill>
            <a:miter lim="400000"/>
            <a:tailEnd type="triangle"/>
          </a:ln>
        </p:spPr>
        <p:txBody>
          <a:bodyPr lIns="71437" tIns="71437" rIns="71437" bIns="71437" anchor="ctr"/>
          <a:lstStyle/>
          <a:p>
            <a:pPr>
              <a:defRPr sz="3200"/>
            </a:pPr>
            <a:endParaRPr/>
          </a:p>
        </p:txBody>
      </p:sp>
      <p:pic>
        <p:nvPicPr>
          <p:cNvPr id="416" name="pasted-image.png" descr="pasted-image.png"/>
          <p:cNvPicPr>
            <a:picLocks noChangeAspect="1"/>
          </p:cNvPicPr>
          <p:nvPr/>
        </p:nvPicPr>
        <p:blipFill>
          <a:blip r:embed="rId5"/>
          <a:stretch>
            <a:fillRect/>
          </a:stretch>
        </p:blipFill>
        <p:spPr>
          <a:xfrm>
            <a:off x="9410609" y="8739719"/>
            <a:ext cx="12440917" cy="3659094"/>
          </a:xfrm>
          <a:prstGeom prst="rect">
            <a:avLst/>
          </a:prstGeom>
          <a:ln w="12700">
            <a:miter lim="400000"/>
          </a:ln>
        </p:spPr>
      </p:pic>
      <p:sp>
        <p:nvSpPr>
          <p:cNvPr id="417" name="quorum（多数派、大多数）"/>
          <p:cNvSpPr/>
          <p:nvPr/>
        </p:nvSpPr>
        <p:spPr>
          <a:xfrm>
            <a:off x="18647328" y="6312682"/>
            <a:ext cx="5002536" cy="676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defRPr sz="3000" b="1">
                <a:latin typeface="Helvetica"/>
                <a:ea typeface="Helvetica"/>
                <a:cs typeface="Helvetica"/>
                <a:sym typeface="Helvetica"/>
              </a:defRPr>
            </a:lvl1pPr>
          </a:lstStyle>
          <a:p>
            <a:r>
              <a:t>quorum（多数派、大多数）</a:t>
            </a:r>
          </a:p>
        </p:txBody>
      </p:sp>
      <p:sp>
        <p:nvSpPr>
          <p:cNvPr id="418" name="线条"/>
          <p:cNvSpPr/>
          <p:nvPr/>
        </p:nvSpPr>
        <p:spPr>
          <a:xfrm flipH="1">
            <a:off x="17556906" y="6650819"/>
            <a:ext cx="1002478" cy="1"/>
          </a:xfrm>
          <a:prstGeom prst="line">
            <a:avLst/>
          </a:prstGeom>
          <a:ln w="25400">
            <a:solidFill>
              <a:srgbClr val="000000"/>
            </a:solidFill>
            <a:miter lim="400000"/>
            <a:tailEnd type="triangle"/>
          </a:ln>
        </p:spPr>
        <p:txBody>
          <a:bodyPr lIns="71437" tIns="71437" rIns="71437" bIns="71437" anchor="ctr"/>
          <a:lstStyle/>
          <a:p>
            <a:pPr>
              <a:defRPr sz="3200"/>
            </a:pPr>
            <a:endParaRPr/>
          </a:p>
        </p:txBody>
      </p:sp>
      <p:sp>
        <p:nvSpPr>
          <p:cNvPr id="419" name="椭圆形"/>
          <p:cNvSpPr/>
          <p:nvPr/>
        </p:nvSpPr>
        <p:spPr>
          <a:xfrm>
            <a:off x="13643506" y="2835458"/>
            <a:ext cx="3975121" cy="5188064"/>
          </a:xfrm>
          <a:prstGeom prst="ellipse">
            <a:avLst/>
          </a:prstGeom>
          <a:blipFill>
            <a:blip r:embed="rId6">
              <a:alphaModFix amt="51527"/>
            </a:blip>
          </a:blipFill>
          <a:ln w="38100">
            <a:solidFill>
              <a:srgbClr val="000000">
                <a:alpha val="51527"/>
              </a:srgbClr>
            </a:solidFill>
            <a:miter lim="400000"/>
          </a:ln>
        </p:spPr>
        <p:txBody>
          <a:bodyPr lIns="71437" tIns="71437" rIns="71437" bIns="71437" anchor="ctr"/>
          <a:lstStyle/>
          <a:p>
            <a:pPr>
              <a:defRPr sz="3200">
                <a:solidFill>
                  <a:srgbClr val="FFFFFF"/>
                </a:solidFill>
              </a:defRPr>
            </a:pPr>
            <a:endParaRPr/>
          </a:p>
        </p:txBody>
      </p:sp>
      <p:sp>
        <p:nvSpPr>
          <p:cNvPr id="420" name="附加日志（心跳）RPC"/>
          <p:cNvSpPr/>
          <p:nvPr/>
        </p:nvSpPr>
        <p:spPr>
          <a:xfrm>
            <a:off x="16091185" y="1720560"/>
            <a:ext cx="4007992" cy="676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3000" b="1">
                <a:latin typeface="Helvetica"/>
                <a:ea typeface="Helvetica"/>
                <a:cs typeface="Helvetica"/>
                <a:sym typeface="Helvetica"/>
              </a:defRPr>
            </a:lvl1pPr>
          </a:lstStyle>
          <a:p>
            <a:r>
              <a:t>附加日志（心跳）RPC</a:t>
            </a:r>
          </a:p>
        </p:txBody>
      </p:sp>
      <p:sp>
        <p:nvSpPr>
          <p:cNvPr id="421" name="请求投票RPC"/>
          <p:cNvSpPr/>
          <p:nvPr/>
        </p:nvSpPr>
        <p:spPr>
          <a:xfrm>
            <a:off x="18265404" y="5230140"/>
            <a:ext cx="2483992" cy="676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3000" b="1">
                <a:latin typeface="Helvetica"/>
                <a:ea typeface="Helvetica"/>
                <a:cs typeface="Helvetica"/>
                <a:sym typeface="Helvetica"/>
              </a:defRPr>
            </a:lvl1pPr>
          </a:lstStyle>
          <a:p>
            <a:r>
              <a:t>请求投票RPC</a:t>
            </a:r>
          </a:p>
        </p:txBody>
      </p:sp>
      <p:sp>
        <p:nvSpPr>
          <p:cNvPr id="422" name="线条"/>
          <p:cNvSpPr/>
          <p:nvPr/>
        </p:nvSpPr>
        <p:spPr>
          <a:xfrm flipH="1">
            <a:off x="16575964" y="5627006"/>
            <a:ext cx="1612879" cy="360489"/>
          </a:xfrm>
          <a:prstGeom prst="line">
            <a:avLst/>
          </a:prstGeom>
          <a:ln w="25400">
            <a:solidFill>
              <a:srgbClr val="000000"/>
            </a:solidFill>
            <a:miter lim="400000"/>
            <a:tailEnd type="triangle"/>
          </a:ln>
        </p:spPr>
        <p:txBody>
          <a:bodyPr lIns="71437" tIns="71437" rIns="71437" bIns="71437" anchor="ctr"/>
          <a:lstStyle/>
          <a:p>
            <a:pPr>
              <a:defRPr sz="3200"/>
            </a:pPr>
            <a:endParaRPr/>
          </a:p>
        </p:txBody>
      </p:sp>
      <p:sp>
        <p:nvSpPr>
          <p:cNvPr id="423" name="线条"/>
          <p:cNvSpPr/>
          <p:nvPr/>
        </p:nvSpPr>
        <p:spPr>
          <a:xfrm flipH="1">
            <a:off x="15336648" y="2275667"/>
            <a:ext cx="1811103" cy="1811104"/>
          </a:xfrm>
          <a:prstGeom prst="line">
            <a:avLst/>
          </a:prstGeom>
          <a:ln w="25400">
            <a:solidFill>
              <a:srgbClr val="000000"/>
            </a:solidFill>
            <a:miter lim="400000"/>
            <a:tailEnd type="triangle"/>
          </a:ln>
        </p:spPr>
        <p:txBody>
          <a:bodyPr lIns="71437" tIns="71437" rIns="71437" bIns="71437" anchor="ctr"/>
          <a:lstStyle/>
          <a:p>
            <a:pPr>
              <a:defRPr sz="3200"/>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28"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29" name="Raft基础-节点状态参数"/>
          <p:cNvSpPr/>
          <p:nvPr/>
        </p:nvSpPr>
        <p:spPr>
          <a:xfrm>
            <a:off x="755401" y="648877"/>
            <a:ext cx="7386341"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Raft基础-节点状态参数</a:t>
            </a:r>
          </a:p>
        </p:txBody>
      </p:sp>
      <p:graphicFrame>
        <p:nvGraphicFramePr>
          <p:cNvPr id="430" name="表格"/>
          <p:cNvGraphicFramePr/>
          <p:nvPr/>
        </p:nvGraphicFramePr>
        <p:xfrm>
          <a:off x="3331830" y="3511162"/>
          <a:ext cx="18548903" cy="4730460"/>
        </p:xfrm>
        <a:graphic>
          <a:graphicData uri="http://schemas.openxmlformats.org/drawingml/2006/table">
            <a:tbl>
              <a:tblPr firstRow="1" firstCol="1">
                <a:tableStyleId>{2708684C-4D16-4618-839F-0558EEFCDFE6}</a:tableStyleId>
              </a:tblPr>
              <a:tblGrid>
                <a:gridCol w="2444052">
                  <a:extLst>
                    <a:ext uri="{9D8B030D-6E8A-4147-A177-3AD203B41FA5}">
                      <a16:colId xmlns:a16="http://schemas.microsoft.com/office/drawing/2014/main" val="20000"/>
                    </a:ext>
                  </a:extLst>
                </a:gridCol>
                <a:gridCol w="2605396">
                  <a:extLst>
                    <a:ext uri="{9D8B030D-6E8A-4147-A177-3AD203B41FA5}">
                      <a16:colId xmlns:a16="http://schemas.microsoft.com/office/drawing/2014/main" val="20001"/>
                    </a:ext>
                  </a:extLst>
                </a:gridCol>
                <a:gridCol w="13499455">
                  <a:extLst>
                    <a:ext uri="{9D8B030D-6E8A-4147-A177-3AD203B41FA5}">
                      <a16:colId xmlns:a16="http://schemas.microsoft.com/office/drawing/2014/main" val="20002"/>
                    </a:ext>
                  </a:extLst>
                </a:gridCol>
              </a:tblGrid>
              <a:tr h="788410">
                <a:tc>
                  <a:txBody>
                    <a:bodyPr/>
                    <a:lstStyle/>
                    <a:p>
                      <a:pPr defTabSz="914400">
                        <a:tabLst>
                          <a:tab pos="1181100" algn="l"/>
                        </a:tabLst>
                        <a:defRPr sz="1800" b="0"/>
                      </a:pPr>
                      <a:r>
                        <a:rPr sz="3000" b="1">
                          <a:sym typeface="Helvetica"/>
                        </a:rPr>
                        <a:t>角色</a:t>
                      </a:r>
                    </a:p>
                  </a:txBody>
                  <a:tcPr marL="50800" marR="50800" marT="50800" marB="50800" anchor="ctr" horzOverflow="overflow">
                    <a:lnL w="12700">
                      <a:miter lim="400000"/>
                    </a:lnL>
                  </a:tcPr>
                </a:tc>
                <a:tc>
                  <a:txBody>
                    <a:bodyPr/>
                    <a:lstStyle/>
                    <a:p>
                      <a:pPr defTabSz="914400">
                        <a:tabLst>
                          <a:tab pos="1181100" algn="l"/>
                        </a:tabLst>
                        <a:defRPr sz="1800" b="0"/>
                      </a:pPr>
                      <a:r>
                        <a:rPr sz="3000" b="1">
                          <a:sym typeface="Helvetica"/>
                        </a:rPr>
                        <a:t>状态参数</a:t>
                      </a:r>
                    </a:p>
                  </a:txBody>
                  <a:tcPr marL="50800" marR="50800" marT="50800" marB="50800" anchor="ctr" horzOverflow="overflow"/>
                </a:tc>
                <a:tc>
                  <a:txBody>
                    <a:bodyPr/>
                    <a:lstStyle/>
                    <a:p>
                      <a:pPr defTabSz="914400">
                        <a:tabLst>
                          <a:tab pos="1181100" algn="l"/>
                        </a:tabLst>
                        <a:defRPr sz="1800" b="0"/>
                      </a:pPr>
                      <a:r>
                        <a:rPr sz="3000" b="1">
                          <a:sym typeface="Helvetica"/>
                        </a:rPr>
                        <a:t>解释</a:t>
                      </a:r>
                    </a:p>
                  </a:txBody>
                  <a:tcPr marL="50800" marR="50800" marT="50800" marB="50800" anchor="ctr" horzOverflow="overflow">
                    <a:lnR w="12700">
                      <a:miter lim="400000"/>
                    </a:lnR>
                  </a:tcPr>
                </a:tc>
                <a:extLst>
                  <a:ext uri="{0D108BD9-81ED-4DB2-BD59-A6C34878D82A}">
                    <a16:rowId xmlns:a16="http://schemas.microsoft.com/office/drawing/2014/main" val="10000"/>
                  </a:ext>
                </a:extLst>
              </a:tr>
              <a:tr h="788410">
                <a:tc>
                  <a:txBody>
                    <a:bodyPr/>
                    <a:lstStyle/>
                    <a:p>
                      <a:pPr algn="l" defTabSz="914400">
                        <a:tabLst>
                          <a:tab pos="1181100" algn="l"/>
                        </a:tabLst>
                        <a:defRPr sz="1800" b="0"/>
                      </a:pPr>
                      <a:r>
                        <a:rPr sz="3000" b="1">
                          <a:sym typeface="Helvetica"/>
                        </a:rPr>
                        <a:t>所有节点</a:t>
                      </a:r>
                    </a:p>
                  </a:txBody>
                  <a:tcPr marL="50800" marR="50800" marT="50800" marB="50800" anchor="ctr" horzOverflow="overflow"/>
                </a:tc>
                <a:tc>
                  <a:txBody>
                    <a:bodyPr/>
                    <a:lstStyle/>
                    <a:p>
                      <a:pPr algn="l" defTabSz="914400">
                        <a:defRPr sz="1800"/>
                      </a:pPr>
                      <a:r>
                        <a:rPr sz="3000"/>
                        <a:t>currentTerm</a:t>
                      </a:r>
                    </a:p>
                  </a:txBody>
                  <a:tcPr marL="50800" marR="50800" marT="50800" marB="50800" anchor="ctr" horzOverflow="overflow"/>
                </a:tc>
                <a:tc>
                  <a:txBody>
                    <a:bodyPr/>
                    <a:lstStyle/>
                    <a:p>
                      <a:pPr algn="l" defTabSz="457200">
                        <a:lnSpc>
                          <a:spcPts val="5400"/>
                        </a:lnSpc>
                        <a:defRPr sz="1800"/>
                      </a:pPr>
                      <a:r>
                        <a:rPr sz="3000">
                          <a:solidFill>
                            <a:srgbClr val="24292E"/>
                          </a:solidFill>
                        </a:rPr>
                        <a:t>节点最新的任期号（初始化为 0，单调递增）</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788410">
                <a:tc>
                  <a:txBody>
                    <a:bodyPr/>
                    <a:lstStyle/>
                    <a:p>
                      <a:pPr algn="l" defTabSz="914400">
                        <a:tabLst>
                          <a:tab pos="1181100" algn="l"/>
                        </a:tabLst>
                        <a:defRPr sz="1800" b="0"/>
                      </a:pPr>
                      <a:r>
                        <a:rPr sz="3000" b="1">
                          <a:sym typeface="Helvetica"/>
                        </a:rPr>
                        <a:t>所有节点</a:t>
                      </a:r>
                    </a:p>
                  </a:txBody>
                  <a:tcPr marL="50800" marR="50800" marT="50800" marB="50800" anchor="ctr" horzOverflow="overflow"/>
                </a:tc>
                <a:tc>
                  <a:txBody>
                    <a:bodyPr/>
                    <a:lstStyle/>
                    <a:p>
                      <a:pPr algn="l" defTabSz="914400">
                        <a:defRPr sz="1800"/>
                      </a:pPr>
                      <a:r>
                        <a:rPr sz="3000"/>
                        <a:t>votedFor</a:t>
                      </a:r>
                    </a:p>
                  </a:txBody>
                  <a:tcPr marL="50800" marR="50800" marT="50800" marB="50800" anchor="ctr" horzOverflow="overflow"/>
                </a:tc>
                <a:tc>
                  <a:txBody>
                    <a:bodyPr/>
                    <a:lstStyle/>
                    <a:p>
                      <a:pPr algn="l" defTabSz="914400">
                        <a:defRPr sz="1800"/>
                      </a:pPr>
                      <a:r>
                        <a:rPr sz="3000"/>
                        <a:t>当前获得选票的候选人Id，表示上次选票投给了哪个候选人</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788410">
                <a:tc>
                  <a:txBody>
                    <a:bodyPr/>
                    <a:lstStyle/>
                    <a:p>
                      <a:pPr algn="l" defTabSz="914400">
                        <a:tabLst>
                          <a:tab pos="1181100" algn="l"/>
                        </a:tabLst>
                        <a:defRPr sz="1800" b="0"/>
                      </a:pPr>
                      <a:r>
                        <a:rPr sz="3000" b="1">
                          <a:sym typeface="Helvetica"/>
                        </a:rPr>
                        <a:t>所有节点</a:t>
                      </a:r>
                    </a:p>
                  </a:txBody>
                  <a:tcPr marL="50800" marR="50800" marT="50800" marB="50800" anchor="ctr" horzOverflow="overflow"/>
                </a:tc>
                <a:tc>
                  <a:txBody>
                    <a:bodyPr/>
                    <a:lstStyle/>
                    <a:p>
                      <a:pPr algn="l" defTabSz="914400">
                        <a:defRPr sz="1800"/>
                      </a:pPr>
                      <a:r>
                        <a:rPr sz="3000"/>
                        <a:t>log[]</a:t>
                      </a:r>
                    </a:p>
                  </a:txBody>
                  <a:tcPr marL="50800" marR="50800" marT="50800" marB="50800" anchor="ctr" horzOverflow="overflow"/>
                </a:tc>
                <a:tc>
                  <a:txBody>
                    <a:bodyPr/>
                    <a:lstStyle/>
                    <a:p>
                      <a:pPr algn="l" defTabSz="914400">
                        <a:defRPr sz="1800"/>
                      </a:pPr>
                      <a:r>
                        <a:rPr sz="3000"/>
                        <a:t>全量日志，日志条目集合</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788410">
                <a:tc>
                  <a:txBody>
                    <a:bodyPr/>
                    <a:lstStyle/>
                    <a:p>
                      <a:pPr algn="l" defTabSz="914400">
                        <a:tabLst>
                          <a:tab pos="1181100" algn="l"/>
                        </a:tabLst>
                        <a:defRPr sz="1800" b="0"/>
                      </a:pPr>
                      <a:r>
                        <a:rPr sz="3000" b="1">
                          <a:sym typeface="Helvetica"/>
                        </a:rPr>
                        <a:t>所有节点</a:t>
                      </a:r>
                    </a:p>
                  </a:txBody>
                  <a:tcPr marL="50800" marR="50800" marT="50800" marB="50800" anchor="ctr" horzOverflow="overflow"/>
                </a:tc>
                <a:tc>
                  <a:txBody>
                    <a:bodyPr/>
                    <a:lstStyle/>
                    <a:p>
                      <a:pPr algn="l" defTabSz="457200">
                        <a:lnSpc>
                          <a:spcPts val="5400"/>
                        </a:lnSpc>
                        <a:defRPr sz="1800"/>
                      </a:pPr>
                      <a:r>
                        <a:rPr sz="3000">
                          <a:solidFill>
                            <a:srgbClr val="24292E"/>
                          </a:solidFill>
                        </a:rPr>
                        <a:t>commitIndex</a:t>
                      </a:r>
                    </a:p>
                  </a:txBody>
                  <a:tcPr marL="50800" marR="50800" marT="50800" marB="50800" anchor="ctr" horzOverflow="overflow"/>
                </a:tc>
                <a:tc>
                  <a:txBody>
                    <a:bodyPr/>
                    <a:lstStyle/>
                    <a:p>
                      <a:pPr algn="l" defTabSz="457200">
                        <a:lnSpc>
                          <a:spcPts val="5400"/>
                        </a:lnSpc>
                        <a:defRPr sz="1800"/>
                      </a:pPr>
                      <a:r>
                        <a:rPr sz="3000">
                          <a:solidFill>
                            <a:srgbClr val="24292E"/>
                          </a:solidFill>
                        </a:rPr>
                        <a:t>已知的、最大的、需要被提交的日志条目索引值</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788410">
                <a:tc>
                  <a:txBody>
                    <a:bodyPr/>
                    <a:lstStyle/>
                    <a:p>
                      <a:pPr algn="l" defTabSz="914400">
                        <a:tabLst>
                          <a:tab pos="1181100" algn="l"/>
                        </a:tabLst>
                        <a:defRPr sz="1800" b="0"/>
                      </a:pPr>
                      <a:r>
                        <a:rPr sz="3000" b="1">
                          <a:sym typeface="Helvetica"/>
                        </a:rPr>
                        <a:t>所有节点</a:t>
                      </a:r>
                    </a:p>
                  </a:txBody>
                  <a:tcPr marL="50800" marR="50800" marT="50800" marB="50800" anchor="ctr" horzOverflow="overflow">
                    <a:lnB w="12700">
                      <a:miter lim="400000"/>
                    </a:lnB>
                  </a:tcPr>
                </a:tc>
                <a:tc>
                  <a:txBody>
                    <a:bodyPr/>
                    <a:lstStyle/>
                    <a:p>
                      <a:pPr algn="l" defTabSz="457200">
                        <a:lnSpc>
                          <a:spcPts val="5400"/>
                        </a:lnSpc>
                        <a:defRPr sz="1800"/>
                      </a:pPr>
                      <a:r>
                        <a:rPr sz="3000">
                          <a:solidFill>
                            <a:srgbClr val="24292E"/>
                          </a:solidFill>
                        </a:rPr>
                        <a:t>lastApplied</a:t>
                      </a:r>
                    </a:p>
                  </a:txBody>
                  <a:tcPr marL="50800" marR="50800" marT="50800" marB="50800" anchor="ctr" horzOverflow="overflow">
                    <a:lnB w="12700">
                      <a:miter lim="400000"/>
                    </a:lnB>
                  </a:tcPr>
                </a:tc>
                <a:tc>
                  <a:txBody>
                    <a:bodyPr/>
                    <a:lstStyle/>
                    <a:p>
                      <a:pPr algn="l" defTabSz="457200">
                        <a:lnSpc>
                          <a:spcPts val="5400"/>
                        </a:lnSpc>
                        <a:defRPr sz="1800"/>
                      </a:pPr>
                      <a:r>
                        <a:rPr sz="3000">
                          <a:solidFill>
                            <a:srgbClr val="24292E"/>
                          </a:solidFill>
                        </a:rPr>
                        <a:t>被应用到状态机的日志条目的最大索引值（初始化为 0，单调递增）</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5"/>
                  </a:ext>
                </a:extLst>
              </a:tr>
            </a:tbl>
          </a:graphicData>
        </a:graphic>
      </p:graphicFrame>
      <p:graphicFrame>
        <p:nvGraphicFramePr>
          <p:cNvPr id="431" name="表格"/>
          <p:cNvGraphicFramePr/>
          <p:nvPr/>
        </p:nvGraphicFramePr>
        <p:xfrm>
          <a:off x="3331830" y="9360401"/>
          <a:ext cx="18548903" cy="2203656"/>
        </p:xfrm>
        <a:graphic>
          <a:graphicData uri="http://schemas.openxmlformats.org/drawingml/2006/table">
            <a:tbl>
              <a:tblPr firstRow="1" firstCol="1">
                <a:tableStyleId>{2708684C-4D16-4618-839F-0558EEFCDFE6}</a:tableStyleId>
              </a:tblPr>
              <a:tblGrid>
                <a:gridCol w="2444052">
                  <a:extLst>
                    <a:ext uri="{9D8B030D-6E8A-4147-A177-3AD203B41FA5}">
                      <a16:colId xmlns:a16="http://schemas.microsoft.com/office/drawing/2014/main" val="20000"/>
                    </a:ext>
                  </a:extLst>
                </a:gridCol>
                <a:gridCol w="2605396">
                  <a:extLst>
                    <a:ext uri="{9D8B030D-6E8A-4147-A177-3AD203B41FA5}">
                      <a16:colId xmlns:a16="http://schemas.microsoft.com/office/drawing/2014/main" val="20001"/>
                    </a:ext>
                  </a:extLst>
                </a:gridCol>
                <a:gridCol w="13499455">
                  <a:extLst>
                    <a:ext uri="{9D8B030D-6E8A-4147-A177-3AD203B41FA5}">
                      <a16:colId xmlns:a16="http://schemas.microsoft.com/office/drawing/2014/main" val="20002"/>
                    </a:ext>
                  </a:extLst>
                </a:gridCol>
              </a:tblGrid>
              <a:tr h="734552">
                <a:tc>
                  <a:txBody>
                    <a:bodyPr/>
                    <a:lstStyle/>
                    <a:p>
                      <a:pPr defTabSz="914400">
                        <a:tabLst>
                          <a:tab pos="1181100" algn="l"/>
                        </a:tabLst>
                        <a:defRPr sz="1800" b="0"/>
                      </a:pPr>
                      <a:r>
                        <a:rPr sz="3000" b="1">
                          <a:sym typeface="Helvetica"/>
                        </a:rPr>
                        <a:t>角色</a:t>
                      </a:r>
                    </a:p>
                  </a:txBody>
                  <a:tcPr marL="50800" marR="50800" marT="50800" marB="50800" anchor="ctr" horzOverflow="overflow">
                    <a:lnL w="12700">
                      <a:miter lim="400000"/>
                    </a:lnL>
                  </a:tcPr>
                </a:tc>
                <a:tc>
                  <a:txBody>
                    <a:bodyPr/>
                    <a:lstStyle/>
                    <a:p>
                      <a:pPr defTabSz="914400">
                        <a:tabLst>
                          <a:tab pos="1181100" algn="l"/>
                        </a:tabLst>
                        <a:defRPr sz="1800" b="0"/>
                      </a:pPr>
                      <a:r>
                        <a:rPr sz="3000" b="1">
                          <a:sym typeface="Helvetica"/>
                        </a:rPr>
                        <a:t>状态参数</a:t>
                      </a:r>
                    </a:p>
                  </a:txBody>
                  <a:tcPr marL="50800" marR="50800" marT="50800" marB="50800" anchor="ctr" horzOverflow="overflow"/>
                </a:tc>
                <a:tc>
                  <a:txBody>
                    <a:bodyPr/>
                    <a:lstStyle/>
                    <a:p>
                      <a:pPr defTabSz="914400">
                        <a:tabLst>
                          <a:tab pos="1181100" algn="l"/>
                        </a:tabLst>
                        <a:defRPr sz="1800" b="0"/>
                      </a:pPr>
                      <a:r>
                        <a:rPr sz="3000" b="1">
                          <a:sym typeface="Helvetica"/>
                        </a:rPr>
                        <a:t>解释</a:t>
                      </a:r>
                    </a:p>
                  </a:txBody>
                  <a:tcPr marL="50800" marR="50800" marT="50800" marB="50800" anchor="ctr" horzOverflow="overflow">
                    <a:lnR w="12700">
                      <a:miter lim="400000"/>
                    </a:lnR>
                  </a:tcPr>
                </a:tc>
                <a:extLst>
                  <a:ext uri="{0D108BD9-81ED-4DB2-BD59-A6C34878D82A}">
                    <a16:rowId xmlns:a16="http://schemas.microsoft.com/office/drawing/2014/main" val="10000"/>
                  </a:ext>
                </a:extLst>
              </a:tr>
              <a:tr h="734552">
                <a:tc>
                  <a:txBody>
                    <a:bodyPr/>
                    <a:lstStyle/>
                    <a:p>
                      <a:pPr algn="l" defTabSz="914400">
                        <a:tabLst>
                          <a:tab pos="1181100" algn="l"/>
                        </a:tabLst>
                        <a:defRPr sz="1800" b="0"/>
                      </a:pPr>
                      <a:r>
                        <a:rPr sz="3000" b="1">
                          <a:sym typeface="Helvetica"/>
                        </a:rPr>
                        <a:t>领导人</a:t>
                      </a:r>
                    </a:p>
                  </a:txBody>
                  <a:tcPr marL="50800" marR="50800" marT="50800" marB="50800" anchor="ctr" horzOverflow="overflow"/>
                </a:tc>
                <a:tc>
                  <a:txBody>
                    <a:bodyPr/>
                    <a:lstStyle/>
                    <a:p>
                      <a:pPr algn="l" defTabSz="457200">
                        <a:lnSpc>
                          <a:spcPts val="5400"/>
                        </a:lnSpc>
                        <a:defRPr sz="1800"/>
                      </a:pPr>
                      <a:r>
                        <a:rPr sz="3000">
                          <a:solidFill>
                            <a:srgbClr val="24292E"/>
                          </a:solidFill>
                        </a:rPr>
                        <a:t>nextIndex[]</a:t>
                      </a:r>
                    </a:p>
                  </a:txBody>
                  <a:tcPr marL="50800" marR="50800" marT="50800" marB="50800" anchor="ctr" horzOverflow="overflow"/>
                </a:tc>
                <a:tc>
                  <a:txBody>
                    <a:bodyPr/>
                    <a:lstStyle/>
                    <a:p>
                      <a:pPr algn="l" defTabSz="457200">
                        <a:lnSpc>
                          <a:spcPts val="5400"/>
                        </a:lnSpc>
                        <a:defRPr sz="1800"/>
                      </a:pPr>
                      <a:r>
                        <a:rPr sz="3000">
                          <a:solidFill>
                            <a:srgbClr val="24292E"/>
                          </a:solidFill>
                        </a:rPr>
                        <a:t>需要发送给节点的下一个日志条目的索引值（从哪儿开始发）</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734552">
                <a:tc>
                  <a:txBody>
                    <a:bodyPr/>
                    <a:lstStyle/>
                    <a:p>
                      <a:pPr algn="l" defTabSz="914400">
                        <a:tabLst>
                          <a:tab pos="1181100" algn="l"/>
                        </a:tabLst>
                        <a:defRPr sz="1800" b="0"/>
                      </a:pPr>
                      <a:r>
                        <a:rPr sz="3000" b="1">
                          <a:sym typeface="Helvetica"/>
                        </a:rPr>
                        <a:t>领导人</a:t>
                      </a:r>
                    </a:p>
                  </a:txBody>
                  <a:tcPr marL="50800" marR="50800" marT="50800" marB="50800" anchor="ctr" horzOverflow="overflow">
                    <a:lnB w="12700">
                      <a:miter lim="400000"/>
                    </a:lnB>
                  </a:tcPr>
                </a:tc>
                <a:tc>
                  <a:txBody>
                    <a:bodyPr/>
                    <a:lstStyle/>
                    <a:p>
                      <a:pPr algn="l" defTabSz="457200">
                        <a:lnSpc>
                          <a:spcPts val="5400"/>
                        </a:lnSpc>
                        <a:defRPr sz="1800"/>
                      </a:pPr>
                      <a:r>
                        <a:rPr sz="3000">
                          <a:solidFill>
                            <a:srgbClr val="24292E"/>
                          </a:solidFill>
                        </a:rPr>
                        <a:t>matchIndex[]</a:t>
                      </a:r>
                    </a:p>
                  </a:txBody>
                  <a:tcPr marL="50800" marR="50800" marT="50800" marB="50800" anchor="ctr" horzOverflow="overflow">
                    <a:lnB w="12700">
                      <a:miter lim="400000"/>
                    </a:lnB>
                  </a:tcPr>
                </a:tc>
                <a:tc>
                  <a:txBody>
                    <a:bodyPr/>
                    <a:lstStyle/>
                    <a:p>
                      <a:pPr algn="l" defTabSz="914400">
                        <a:defRPr sz="1800"/>
                      </a:pPr>
                      <a:r>
                        <a:rPr sz="3000"/>
                        <a:t>已经复制给节点的日志条目的最大索引值（日志能匹配到哪个索引值）</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36"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37" name="Raft基础-特性"/>
          <p:cNvSpPr/>
          <p:nvPr/>
        </p:nvSpPr>
        <p:spPr>
          <a:xfrm>
            <a:off x="857473" y="667034"/>
            <a:ext cx="4541541"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Raft基础-特性</a:t>
            </a:r>
          </a:p>
        </p:txBody>
      </p:sp>
      <p:graphicFrame>
        <p:nvGraphicFramePr>
          <p:cNvPr id="438" name="表格"/>
          <p:cNvGraphicFramePr/>
          <p:nvPr/>
        </p:nvGraphicFramePr>
        <p:xfrm>
          <a:off x="3133215" y="3934228"/>
          <a:ext cx="19109174" cy="6972684"/>
        </p:xfrm>
        <a:graphic>
          <a:graphicData uri="http://schemas.openxmlformats.org/drawingml/2006/table">
            <a:tbl>
              <a:tblPr firstRow="1" firstCol="1">
                <a:tableStyleId>{2708684C-4D16-4618-839F-0558EEFCDFE6}</a:tableStyleId>
              </a:tblPr>
              <a:tblGrid>
                <a:gridCol w="3482522">
                  <a:extLst>
                    <a:ext uri="{9D8B030D-6E8A-4147-A177-3AD203B41FA5}">
                      <a16:colId xmlns:a16="http://schemas.microsoft.com/office/drawing/2014/main" val="20000"/>
                    </a:ext>
                  </a:extLst>
                </a:gridCol>
                <a:gridCol w="15626652">
                  <a:extLst>
                    <a:ext uri="{9D8B030D-6E8A-4147-A177-3AD203B41FA5}">
                      <a16:colId xmlns:a16="http://schemas.microsoft.com/office/drawing/2014/main" val="20001"/>
                    </a:ext>
                  </a:extLst>
                </a:gridCol>
              </a:tblGrid>
              <a:tr h="919925">
                <a:tc>
                  <a:txBody>
                    <a:bodyPr/>
                    <a:lstStyle/>
                    <a:p>
                      <a:pPr defTabSz="914400">
                        <a:tabLst>
                          <a:tab pos="1181100" algn="l"/>
                        </a:tabLst>
                        <a:defRPr sz="1800" b="0"/>
                      </a:pPr>
                      <a:r>
                        <a:rPr sz="3000" b="1">
                          <a:sym typeface="Helvetica"/>
                        </a:rPr>
                        <a:t>特性</a:t>
                      </a:r>
                    </a:p>
                  </a:txBody>
                  <a:tcPr marL="50800" marR="50800" marT="50800" marB="50800" anchor="ctr" horzOverflow="overflow">
                    <a:lnL w="12700">
                      <a:miter lim="400000"/>
                    </a:lnL>
                  </a:tcPr>
                </a:tc>
                <a:tc>
                  <a:txBody>
                    <a:bodyPr/>
                    <a:lstStyle/>
                    <a:p>
                      <a:pPr defTabSz="914400">
                        <a:tabLst>
                          <a:tab pos="1181100" algn="l"/>
                        </a:tabLst>
                        <a:defRPr sz="1800" b="0"/>
                      </a:pPr>
                      <a:r>
                        <a:rPr sz="3000" b="1">
                          <a:sym typeface="Helvetica"/>
                        </a:rPr>
                        <a:t>解释</a:t>
                      </a:r>
                    </a:p>
                  </a:txBody>
                  <a:tcPr marL="50800" marR="50800" marT="50800" marB="50800" anchor="ctr" horzOverflow="overflow">
                    <a:lnR w="12700">
                      <a:miter lim="400000"/>
                    </a:lnR>
                  </a:tcPr>
                </a:tc>
                <a:extLst>
                  <a:ext uri="{0D108BD9-81ED-4DB2-BD59-A6C34878D82A}">
                    <a16:rowId xmlns:a16="http://schemas.microsoft.com/office/drawing/2014/main" val="10000"/>
                  </a:ext>
                </a:extLst>
              </a:tr>
              <a:tr h="919925">
                <a:tc>
                  <a:txBody>
                    <a:bodyPr/>
                    <a:lstStyle/>
                    <a:p>
                      <a:pPr algn="l" defTabSz="457200">
                        <a:lnSpc>
                          <a:spcPts val="5400"/>
                        </a:lnSpc>
                        <a:defRPr sz="1800" b="0"/>
                      </a:pPr>
                      <a:r>
                        <a:rPr sz="3000" b="1">
                          <a:solidFill>
                            <a:srgbClr val="24292E"/>
                          </a:solidFill>
                          <a:sym typeface="Helvetica"/>
                        </a:rPr>
                        <a:t>选举安全</a:t>
                      </a:r>
                    </a:p>
                  </a:txBody>
                  <a:tcPr marL="50800" marR="50800" marT="50800" marB="50800" anchor="ctr" horzOverflow="overflow"/>
                </a:tc>
                <a:tc>
                  <a:txBody>
                    <a:bodyPr/>
                    <a:lstStyle/>
                    <a:p>
                      <a:pPr algn="l" defTabSz="457200">
                        <a:lnSpc>
                          <a:spcPts val="5400"/>
                        </a:lnSpc>
                        <a:defRPr sz="1800"/>
                      </a:pPr>
                      <a:r>
                        <a:rPr sz="3000">
                          <a:solidFill>
                            <a:srgbClr val="24292E"/>
                          </a:solidFill>
                        </a:rPr>
                        <a:t>对于一个特定的任期号，至多只会选举出一个领导人</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919925">
                <a:tc>
                  <a:txBody>
                    <a:bodyPr/>
                    <a:lstStyle/>
                    <a:p>
                      <a:pPr algn="l" defTabSz="457200">
                        <a:lnSpc>
                          <a:spcPts val="5400"/>
                        </a:lnSpc>
                        <a:defRPr sz="1800" b="0"/>
                      </a:pPr>
                      <a:r>
                        <a:rPr sz="3000" b="1">
                          <a:solidFill>
                            <a:srgbClr val="24292E"/>
                          </a:solidFill>
                          <a:sym typeface="Helvetica"/>
                        </a:rPr>
                        <a:t>领导人仅附加[日志]</a:t>
                      </a:r>
                    </a:p>
                  </a:txBody>
                  <a:tcPr marL="50800" marR="50800" marT="50800" marB="50800" anchor="ctr" horzOverflow="overflow"/>
                </a:tc>
                <a:tc>
                  <a:txBody>
                    <a:bodyPr/>
                    <a:lstStyle/>
                    <a:p>
                      <a:pPr algn="l" defTabSz="457200">
                        <a:lnSpc>
                          <a:spcPts val="5400"/>
                        </a:lnSpc>
                        <a:defRPr sz="1800"/>
                      </a:pPr>
                      <a:r>
                        <a:rPr sz="3000">
                          <a:solidFill>
                            <a:srgbClr val="24292E"/>
                          </a:solidFill>
                        </a:rPr>
                        <a:t>leder不会覆盖或者删除自己的日志，只会在日志最后附加新条目</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1181100">
                <a:tc>
                  <a:txBody>
                    <a:bodyPr/>
                    <a:lstStyle/>
                    <a:p>
                      <a:pPr algn="l" defTabSz="457200">
                        <a:lnSpc>
                          <a:spcPts val="5400"/>
                        </a:lnSpc>
                        <a:defRPr sz="1800" b="0"/>
                      </a:pPr>
                      <a:r>
                        <a:rPr sz="3000" b="1">
                          <a:solidFill>
                            <a:srgbClr val="24292E"/>
                          </a:solidFill>
                          <a:sym typeface="Helvetica"/>
                        </a:rPr>
                        <a:t>日志匹配</a:t>
                      </a:r>
                    </a:p>
                  </a:txBody>
                  <a:tcPr marL="50800" marR="50800" marT="50800" marB="50800" anchor="ctr" horzOverflow="overflow"/>
                </a:tc>
                <a:tc>
                  <a:txBody>
                    <a:bodyPr/>
                    <a:lstStyle/>
                    <a:p>
                      <a:pPr algn="l" defTabSz="457200">
                        <a:lnSpc>
                          <a:spcPts val="5400"/>
                        </a:lnSpc>
                        <a:defRPr sz="1800"/>
                      </a:pPr>
                      <a:r>
                        <a:rPr sz="3000">
                          <a:solidFill>
                            <a:srgbClr val="24292E"/>
                          </a:solidFill>
                        </a:rPr>
                        <a:t>如果两个日志相同的索引位置的任期号相同，那么就认为这两个日志这索引位置之间的全部日志条目都相同</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1181100">
                <a:tc>
                  <a:txBody>
                    <a:bodyPr/>
                    <a:lstStyle/>
                    <a:p>
                      <a:pPr algn="l" defTabSz="457200">
                        <a:lnSpc>
                          <a:spcPts val="5400"/>
                        </a:lnSpc>
                        <a:defRPr sz="1800" b="0"/>
                      </a:pPr>
                      <a:r>
                        <a:rPr sz="3000" b="1">
                          <a:solidFill>
                            <a:srgbClr val="24292E"/>
                          </a:solidFill>
                          <a:sym typeface="Helvetica"/>
                        </a:rPr>
                        <a:t>领导人[日志]完全</a:t>
                      </a:r>
                    </a:p>
                  </a:txBody>
                  <a:tcPr marL="50800" marR="50800" marT="50800" marB="50800" anchor="ctr" horzOverflow="overflow"/>
                </a:tc>
                <a:tc>
                  <a:txBody>
                    <a:bodyPr/>
                    <a:lstStyle/>
                    <a:p>
                      <a:pPr algn="l" defTabSz="457200">
                        <a:lnSpc>
                          <a:spcPts val="5400"/>
                        </a:lnSpc>
                        <a:defRPr sz="1800"/>
                      </a:pPr>
                      <a:r>
                        <a:rPr sz="3000">
                          <a:solidFill>
                            <a:srgbClr val="24292E"/>
                          </a:solidFill>
                        </a:rPr>
                        <a:t>如果某个日志条目在某个任期号中已经被提交，那么这个条目必然出现在更大任期号的所有领导人中（领导人一定包含所有节点的已提交的全部日志）</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1174750">
                <a:tc>
                  <a:txBody>
                    <a:bodyPr/>
                    <a:lstStyle/>
                    <a:p>
                      <a:pPr algn="l" defTabSz="457200">
                        <a:lnSpc>
                          <a:spcPts val="5400"/>
                        </a:lnSpc>
                        <a:defRPr sz="1800" b="0"/>
                      </a:pPr>
                      <a:r>
                        <a:rPr sz="3000" b="1">
                          <a:solidFill>
                            <a:srgbClr val="24292E"/>
                          </a:solidFill>
                          <a:sym typeface="Helvetica"/>
                        </a:rPr>
                        <a:t>状态机安全</a:t>
                      </a:r>
                    </a:p>
                  </a:txBody>
                  <a:tcPr marL="50800" marR="50800" marT="50800" marB="50800" anchor="ctr" horzOverflow="overflow">
                    <a:lnB w="12700">
                      <a:miter lim="400000"/>
                    </a:lnB>
                  </a:tcPr>
                </a:tc>
                <a:tc>
                  <a:txBody>
                    <a:bodyPr/>
                    <a:lstStyle/>
                    <a:p>
                      <a:pPr algn="l" defTabSz="457200">
                        <a:lnSpc>
                          <a:spcPts val="5400"/>
                        </a:lnSpc>
                        <a:defRPr sz="1800"/>
                      </a:pPr>
                      <a:r>
                        <a:rPr sz="3000">
                          <a:solidFill>
                            <a:srgbClr val="24292E"/>
                          </a:solidFill>
                        </a:rPr>
                        <a:t>如果一个节点已经将特定索引位置的日志条目应用到状态机中，那么其他任何节点在这个索引位置绝不会应用一条不同的日志条目（所有节点数据一致）</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43"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44" name="Leader选举…"/>
          <p:cNvSpPr/>
          <p:nvPr/>
        </p:nvSpPr>
        <p:spPr>
          <a:xfrm>
            <a:off x="2794584" y="3158384"/>
            <a:ext cx="3585954" cy="2276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marL="691444" indent="-691444" algn="l">
              <a:buSzPct val="75000"/>
              <a:buChar char="•"/>
              <a:defRPr sz="4000">
                <a:latin typeface="Helvetica"/>
                <a:ea typeface="Helvetica"/>
                <a:cs typeface="Helvetica"/>
                <a:sym typeface="Helvetica"/>
              </a:defRPr>
            </a:pPr>
            <a:r>
              <a:t>Leader选举</a:t>
            </a:r>
          </a:p>
          <a:p>
            <a:pPr marL="691444" indent="-691444" algn="l">
              <a:buSzPct val="75000"/>
              <a:buChar char="•"/>
              <a:defRPr sz="4000">
                <a:latin typeface="Helvetica"/>
                <a:ea typeface="Helvetica"/>
                <a:cs typeface="Helvetica"/>
                <a:sym typeface="Helvetica"/>
              </a:defRPr>
            </a:pPr>
            <a:r>
              <a:t>日志复制</a:t>
            </a:r>
          </a:p>
          <a:p>
            <a:pPr marL="691444" indent="-691444" algn="l">
              <a:buSzPct val="75000"/>
              <a:buChar char="•"/>
              <a:defRPr sz="4000">
                <a:latin typeface="Helvetica"/>
                <a:ea typeface="Helvetica"/>
                <a:cs typeface="Helvetica"/>
                <a:sym typeface="Helvetica"/>
              </a:defRPr>
            </a:pPr>
            <a:r>
              <a:t>安全性</a:t>
            </a:r>
          </a:p>
        </p:txBody>
      </p:sp>
      <p:sp>
        <p:nvSpPr>
          <p:cNvPr id="445" name="Raft算法分解"/>
          <p:cNvSpPr/>
          <p:nvPr/>
        </p:nvSpPr>
        <p:spPr>
          <a:xfrm>
            <a:off x="779005" y="667585"/>
            <a:ext cx="4304705"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defRPr sz="5600">
                <a:latin typeface="Helvetica"/>
                <a:ea typeface="Helvetica"/>
                <a:cs typeface="Helvetica"/>
                <a:sym typeface="Helvetica"/>
              </a:defRPr>
            </a:lvl1pPr>
          </a:lstStyle>
          <a:p>
            <a:r>
              <a:t>Raft算法分解</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50"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pic>
        <p:nvPicPr>
          <p:cNvPr id="451" name="pasted-image.png" descr="pasted-image.png"/>
          <p:cNvPicPr>
            <a:picLocks noChangeAspect="1"/>
          </p:cNvPicPr>
          <p:nvPr/>
        </p:nvPicPr>
        <p:blipFill>
          <a:blip r:embed="rId3"/>
          <a:stretch>
            <a:fillRect/>
          </a:stretch>
        </p:blipFill>
        <p:spPr>
          <a:xfrm>
            <a:off x="6400403" y="2798787"/>
            <a:ext cx="11583056" cy="7908110"/>
          </a:xfrm>
          <a:prstGeom prst="rect">
            <a:avLst/>
          </a:prstGeom>
          <a:ln w="12700">
            <a:miter lim="400000"/>
          </a:ln>
        </p:spPr>
      </p:pic>
      <p:sp>
        <p:nvSpPr>
          <p:cNvPr id="452" name="Leader选举-状态转换"/>
          <p:cNvSpPr/>
          <p:nvPr/>
        </p:nvSpPr>
        <p:spPr>
          <a:xfrm>
            <a:off x="680008" y="640606"/>
            <a:ext cx="6874124"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Leader选举-状态转换</a:t>
            </a:r>
          </a:p>
        </p:txBody>
      </p:sp>
      <p:sp>
        <p:nvSpPr>
          <p:cNvPr id="453" name="随机选举超时：…"/>
          <p:cNvSpPr/>
          <p:nvPr/>
        </p:nvSpPr>
        <p:spPr>
          <a:xfrm>
            <a:off x="3920595" y="10401290"/>
            <a:ext cx="16542810" cy="11588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marL="457200" indent="-457200" algn="l" defTabSz="457200">
              <a:lnSpc>
                <a:spcPts val="5100"/>
              </a:lnSpc>
              <a:tabLst>
                <a:tab pos="139700" algn="l"/>
                <a:tab pos="457200" algn="l"/>
              </a:tabLst>
              <a:defRPr sz="2800" b="1">
                <a:solidFill>
                  <a:srgbClr val="24292E"/>
                </a:solidFill>
                <a:latin typeface="Helvetica"/>
                <a:ea typeface="Helvetica"/>
                <a:cs typeface="Helvetica"/>
                <a:sym typeface="Helvetica"/>
              </a:defRPr>
            </a:lvl1pPr>
            <a:lvl2pPr marL="740833" indent="-296333" algn="l" defTabSz="457200">
              <a:lnSpc>
                <a:spcPts val="5100"/>
              </a:lnSpc>
              <a:buSzPct val="75000"/>
              <a:buChar char="•"/>
              <a:tabLst>
                <a:tab pos="139700" algn="l"/>
                <a:tab pos="457200" algn="l"/>
              </a:tabLst>
              <a:defRPr sz="2800">
                <a:solidFill>
                  <a:srgbClr val="24292E"/>
                </a:solidFill>
                <a:latin typeface="ArialUnicodeMS"/>
                <a:ea typeface="ArialUnicodeMS"/>
                <a:cs typeface="ArialUnicodeMS"/>
                <a:sym typeface="ArialUnicodeMS"/>
              </a:defRPr>
            </a:lvl2pPr>
          </a:lstStyle>
          <a:p>
            <a:r>
              <a:t>随机选举超时：</a:t>
            </a:r>
          </a:p>
          <a:p>
            <a:pPr lvl="1"/>
            <a:r>
              <a:t>分散跟随者和候选人发起投票请求的时间，防止选票被瓜分，长时间无法选举出领导人而降低可用性</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58"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59" name="Leader选举-请求投票RPC参数"/>
          <p:cNvSpPr/>
          <p:nvPr/>
        </p:nvSpPr>
        <p:spPr>
          <a:xfrm>
            <a:off x="882606" y="640606"/>
            <a:ext cx="9798101"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Leader选举-请求投票RPC参数</a:t>
            </a:r>
          </a:p>
        </p:txBody>
      </p:sp>
      <p:graphicFrame>
        <p:nvGraphicFramePr>
          <p:cNvPr id="460" name="表格"/>
          <p:cNvGraphicFramePr/>
          <p:nvPr/>
        </p:nvGraphicFramePr>
        <p:xfrm>
          <a:off x="4285121" y="4482448"/>
          <a:ext cx="16486636" cy="6032201"/>
        </p:xfrm>
        <a:graphic>
          <a:graphicData uri="http://schemas.openxmlformats.org/drawingml/2006/table">
            <a:tbl>
              <a:tblPr firstRow="1" firstCol="1">
                <a:tableStyleId>{2708684C-4D16-4618-839F-0558EEFCDFE6}</a:tableStyleId>
              </a:tblPr>
              <a:tblGrid>
                <a:gridCol w="3453837">
                  <a:extLst>
                    <a:ext uri="{9D8B030D-6E8A-4147-A177-3AD203B41FA5}">
                      <a16:colId xmlns:a16="http://schemas.microsoft.com/office/drawing/2014/main" val="20000"/>
                    </a:ext>
                  </a:extLst>
                </a:gridCol>
                <a:gridCol w="4725127">
                  <a:extLst>
                    <a:ext uri="{9D8B030D-6E8A-4147-A177-3AD203B41FA5}">
                      <a16:colId xmlns:a16="http://schemas.microsoft.com/office/drawing/2014/main" val="20001"/>
                    </a:ext>
                  </a:extLst>
                </a:gridCol>
                <a:gridCol w="8307672">
                  <a:extLst>
                    <a:ext uri="{9D8B030D-6E8A-4147-A177-3AD203B41FA5}">
                      <a16:colId xmlns:a16="http://schemas.microsoft.com/office/drawing/2014/main" val="20002"/>
                    </a:ext>
                  </a:extLst>
                </a:gridCol>
              </a:tblGrid>
              <a:tr h="861743">
                <a:tc>
                  <a:txBody>
                    <a:bodyPr/>
                    <a:lstStyle/>
                    <a:p>
                      <a:pPr defTabSz="914400">
                        <a:tabLst>
                          <a:tab pos="1181100" algn="l"/>
                        </a:tabLst>
                        <a:defRPr sz="1800" b="0"/>
                      </a:pPr>
                      <a:r>
                        <a:rPr sz="3000" b="1">
                          <a:sym typeface="Helvetica"/>
                        </a:rPr>
                        <a:t>RPC</a:t>
                      </a:r>
                    </a:p>
                  </a:txBody>
                  <a:tcPr marL="50800" marR="50800" marT="50800" marB="50800" anchor="ctr" horzOverflow="overflow">
                    <a:lnL w="12700">
                      <a:miter lim="400000"/>
                    </a:lnL>
                  </a:tcPr>
                </a:tc>
                <a:tc>
                  <a:txBody>
                    <a:bodyPr/>
                    <a:lstStyle/>
                    <a:p>
                      <a:pPr defTabSz="914400">
                        <a:tabLst>
                          <a:tab pos="1181100" algn="l"/>
                        </a:tabLst>
                        <a:defRPr sz="1800" b="0"/>
                      </a:pPr>
                      <a:r>
                        <a:rPr sz="3000" b="1">
                          <a:sym typeface="Helvetica"/>
                        </a:rPr>
                        <a:t>参数</a:t>
                      </a:r>
                    </a:p>
                  </a:txBody>
                  <a:tcPr marL="50800" marR="50800" marT="50800" marB="50800" anchor="ctr" horzOverflow="overflow"/>
                </a:tc>
                <a:tc>
                  <a:txBody>
                    <a:bodyPr/>
                    <a:lstStyle/>
                    <a:p>
                      <a:pPr defTabSz="914400">
                        <a:tabLst>
                          <a:tab pos="1181100" algn="l"/>
                        </a:tabLst>
                        <a:defRPr sz="1800" b="0"/>
                      </a:pPr>
                      <a:r>
                        <a:rPr sz="3000" b="1">
                          <a:sym typeface="Helvetica"/>
                        </a:rPr>
                        <a:t>解释</a:t>
                      </a:r>
                    </a:p>
                  </a:txBody>
                  <a:tcPr marL="50800" marR="50800" marT="50800" marB="50800" anchor="ctr" horzOverflow="overflow">
                    <a:lnR w="12700">
                      <a:miter lim="400000"/>
                    </a:lnR>
                  </a:tcPr>
                </a:tc>
                <a:extLst>
                  <a:ext uri="{0D108BD9-81ED-4DB2-BD59-A6C34878D82A}">
                    <a16:rowId xmlns:a16="http://schemas.microsoft.com/office/drawing/2014/main" val="10000"/>
                  </a:ext>
                </a:extLst>
              </a:tr>
              <a:tr h="861743">
                <a:tc rowSpan="4">
                  <a:txBody>
                    <a:bodyPr/>
                    <a:lstStyle/>
                    <a:p>
                      <a:pPr defTabSz="914400">
                        <a:tabLst>
                          <a:tab pos="1181100" algn="l"/>
                        </a:tabLst>
                        <a:defRPr sz="1800" b="0"/>
                      </a:pPr>
                      <a:r>
                        <a:rPr sz="3000" b="1">
                          <a:sym typeface="Helvetica"/>
                        </a:rPr>
                        <a:t>请求</a:t>
                      </a:r>
                    </a:p>
                  </a:txBody>
                  <a:tcPr marL="50800" marR="50800" marT="50800" marB="50800" anchor="ctr" horzOverflow="overflow"/>
                </a:tc>
                <a:tc>
                  <a:txBody>
                    <a:bodyPr/>
                    <a:lstStyle/>
                    <a:p>
                      <a:pPr algn="l" defTabSz="457200">
                        <a:lnSpc>
                          <a:spcPts val="5400"/>
                        </a:lnSpc>
                        <a:defRPr sz="1800"/>
                      </a:pPr>
                      <a:r>
                        <a:rPr sz="3000">
                          <a:solidFill>
                            <a:srgbClr val="24292E"/>
                          </a:solidFill>
                        </a:rPr>
                        <a:t>term</a:t>
                      </a:r>
                    </a:p>
                  </a:txBody>
                  <a:tcPr marL="50800" marR="50800" marT="50800" marB="50800" anchor="ctr" horzOverflow="overflow"/>
                </a:tc>
                <a:tc>
                  <a:txBody>
                    <a:bodyPr/>
                    <a:lstStyle/>
                    <a:p>
                      <a:pPr algn="l" defTabSz="457200">
                        <a:lnSpc>
                          <a:spcPts val="5400"/>
                        </a:lnSpc>
                        <a:defRPr sz="1800"/>
                      </a:pPr>
                      <a:r>
                        <a:rPr sz="3000">
                          <a:solidFill>
                            <a:srgbClr val="24292E"/>
                          </a:solidFill>
                        </a:rPr>
                        <a:t>候选人的任期号</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861743">
                <a:tc vMerge="1">
                  <a:txBody>
                    <a:bodyPr/>
                    <a:lstStyle/>
                    <a:p>
                      <a:endParaRPr lang="zh-CN"/>
                    </a:p>
                  </a:txBody>
                  <a:tcPr/>
                </a:tc>
                <a:tc>
                  <a:txBody>
                    <a:bodyPr/>
                    <a:lstStyle/>
                    <a:p>
                      <a:pPr algn="l" defTabSz="457200">
                        <a:lnSpc>
                          <a:spcPts val="5400"/>
                        </a:lnSpc>
                        <a:defRPr sz="1800"/>
                      </a:pPr>
                      <a:r>
                        <a:rPr sz="3000">
                          <a:solidFill>
                            <a:srgbClr val="24292E"/>
                          </a:solidFill>
                        </a:rPr>
                        <a:t>candidateId</a:t>
                      </a:r>
                    </a:p>
                  </a:txBody>
                  <a:tcPr marL="50800" marR="50800" marT="50800" marB="50800" anchor="ctr" horzOverflow="overflow"/>
                </a:tc>
                <a:tc>
                  <a:txBody>
                    <a:bodyPr/>
                    <a:lstStyle/>
                    <a:p>
                      <a:pPr algn="l" defTabSz="457200">
                        <a:lnSpc>
                          <a:spcPts val="5400"/>
                        </a:lnSpc>
                        <a:defRPr sz="1800"/>
                      </a:pPr>
                      <a:r>
                        <a:rPr sz="3000">
                          <a:solidFill>
                            <a:srgbClr val="24292E"/>
                          </a:solidFill>
                        </a:rPr>
                        <a:t>请求选的候选人的 Id</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861743">
                <a:tc vMerge="1">
                  <a:txBody>
                    <a:bodyPr/>
                    <a:lstStyle/>
                    <a:p>
                      <a:endParaRPr lang="zh-CN"/>
                    </a:p>
                  </a:txBody>
                  <a:tcPr/>
                </a:tc>
                <a:tc>
                  <a:txBody>
                    <a:bodyPr/>
                    <a:lstStyle/>
                    <a:p>
                      <a:pPr algn="l" defTabSz="457200">
                        <a:lnSpc>
                          <a:spcPts val="5400"/>
                        </a:lnSpc>
                        <a:defRPr sz="1800"/>
                      </a:pPr>
                      <a:r>
                        <a:rPr sz="3000">
                          <a:solidFill>
                            <a:srgbClr val="24292E"/>
                          </a:solidFill>
                        </a:rPr>
                        <a:t>lastLogIndex</a:t>
                      </a:r>
                    </a:p>
                  </a:txBody>
                  <a:tcPr marL="50800" marR="50800" marT="50800" marB="50800" anchor="ctr" horzOverflow="overflow"/>
                </a:tc>
                <a:tc>
                  <a:txBody>
                    <a:bodyPr/>
                    <a:lstStyle/>
                    <a:p>
                      <a:pPr algn="l" defTabSz="457200">
                        <a:lnSpc>
                          <a:spcPts val="5400"/>
                        </a:lnSpc>
                        <a:defRPr sz="1800"/>
                      </a:pPr>
                      <a:r>
                        <a:rPr sz="3000">
                          <a:solidFill>
                            <a:srgbClr val="24292E"/>
                          </a:solidFill>
                        </a:rPr>
                        <a:t>候选人的最后日志条目的索引值</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861743">
                <a:tc vMerge="1">
                  <a:txBody>
                    <a:bodyPr/>
                    <a:lstStyle/>
                    <a:p>
                      <a:endParaRPr lang="zh-CN"/>
                    </a:p>
                  </a:txBody>
                  <a:tcPr/>
                </a:tc>
                <a:tc>
                  <a:txBody>
                    <a:bodyPr/>
                    <a:lstStyle/>
                    <a:p>
                      <a:pPr algn="l" defTabSz="457200">
                        <a:lnSpc>
                          <a:spcPts val="5400"/>
                        </a:lnSpc>
                        <a:defRPr sz="1800"/>
                      </a:pPr>
                      <a:r>
                        <a:rPr sz="3000">
                          <a:solidFill>
                            <a:srgbClr val="24292E"/>
                          </a:solidFill>
                        </a:rPr>
                        <a:t>lastLogTerm</a:t>
                      </a:r>
                    </a:p>
                  </a:txBody>
                  <a:tcPr marL="50800" marR="50800" marT="50800" marB="50800" anchor="ctr" horzOverflow="overflow"/>
                </a:tc>
                <a:tc>
                  <a:txBody>
                    <a:bodyPr/>
                    <a:lstStyle/>
                    <a:p>
                      <a:pPr algn="l" defTabSz="457200">
                        <a:lnSpc>
                          <a:spcPts val="5400"/>
                        </a:lnSpc>
                        <a:defRPr sz="1800"/>
                      </a:pPr>
                      <a:r>
                        <a:rPr sz="3000">
                          <a:solidFill>
                            <a:srgbClr val="24292E"/>
                          </a:solidFill>
                        </a:rPr>
                        <a:t>候选人最后日志条目的任期号</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861743">
                <a:tc rowSpan="2">
                  <a:txBody>
                    <a:bodyPr/>
                    <a:lstStyle/>
                    <a:p>
                      <a:pPr defTabSz="914400">
                        <a:tabLst>
                          <a:tab pos="1181100" algn="l"/>
                        </a:tabLst>
                        <a:defRPr sz="1800" b="0"/>
                      </a:pPr>
                      <a:r>
                        <a:rPr sz="3000" b="1">
                          <a:sym typeface="Helvetica"/>
                        </a:rPr>
                        <a:t>响应</a:t>
                      </a:r>
                    </a:p>
                  </a:txBody>
                  <a:tcPr marL="50800" marR="50800" marT="50800" marB="50800" anchor="ctr" horzOverflow="overflow">
                    <a:lnB w="12700">
                      <a:miter lim="400000"/>
                    </a:lnB>
                  </a:tcPr>
                </a:tc>
                <a:tc>
                  <a:txBody>
                    <a:bodyPr/>
                    <a:lstStyle/>
                    <a:p>
                      <a:pPr algn="l" defTabSz="457200">
                        <a:lnSpc>
                          <a:spcPts val="5400"/>
                        </a:lnSpc>
                        <a:defRPr sz="1800"/>
                      </a:pPr>
                      <a:r>
                        <a:rPr sz="3000">
                          <a:solidFill>
                            <a:srgbClr val="24292E"/>
                          </a:solidFill>
                        </a:rPr>
                        <a:t>term</a:t>
                      </a:r>
                    </a:p>
                  </a:txBody>
                  <a:tcPr marL="50800" marR="50800" marT="50800" marB="50800" anchor="ctr" horzOverflow="overflow"/>
                </a:tc>
                <a:tc>
                  <a:txBody>
                    <a:bodyPr/>
                    <a:lstStyle/>
                    <a:p>
                      <a:pPr algn="l" defTabSz="457200">
                        <a:lnSpc>
                          <a:spcPts val="5400"/>
                        </a:lnSpc>
                        <a:defRPr sz="1800"/>
                      </a:pPr>
                      <a:r>
                        <a:rPr sz="3000">
                          <a:solidFill>
                            <a:srgbClr val="24292E"/>
                          </a:solidFill>
                        </a:rPr>
                        <a:t>当前任期号，以便于候选人去更新自己的任期号</a:t>
                      </a:r>
                    </a:p>
                  </a:txBody>
                  <a:tcPr marL="50800" marR="50800" marT="50800" marB="50800" anchor="ctr" horzOverflow="overflow">
                    <a:lnR w="12700">
                      <a:miter lim="400000"/>
                    </a:lnR>
                  </a:tcPr>
                </a:tc>
                <a:extLst>
                  <a:ext uri="{0D108BD9-81ED-4DB2-BD59-A6C34878D82A}">
                    <a16:rowId xmlns:a16="http://schemas.microsoft.com/office/drawing/2014/main" val="10005"/>
                  </a:ext>
                </a:extLst>
              </a:tr>
              <a:tr h="861743">
                <a:tc vMerge="1">
                  <a:txBody>
                    <a:bodyPr/>
                    <a:lstStyle/>
                    <a:p>
                      <a:endParaRPr lang="zh-CN"/>
                    </a:p>
                  </a:txBody>
                  <a:tcPr/>
                </a:tc>
                <a:tc>
                  <a:txBody>
                    <a:bodyPr/>
                    <a:lstStyle/>
                    <a:p>
                      <a:pPr algn="l" defTabSz="457200">
                        <a:lnSpc>
                          <a:spcPts val="5400"/>
                        </a:lnSpc>
                        <a:defRPr sz="1800"/>
                      </a:pPr>
                      <a:r>
                        <a:rPr sz="3000">
                          <a:solidFill>
                            <a:srgbClr val="24292E"/>
                          </a:solidFill>
                        </a:rPr>
                        <a:t>voteGranted</a:t>
                      </a:r>
                    </a:p>
                  </a:txBody>
                  <a:tcPr marL="50800" marR="50800" marT="50800" marB="50800" anchor="ctr" horzOverflow="overflow">
                    <a:lnB w="12700">
                      <a:miter lim="400000"/>
                    </a:lnB>
                  </a:tcPr>
                </a:tc>
                <a:tc>
                  <a:txBody>
                    <a:bodyPr/>
                    <a:lstStyle/>
                    <a:p>
                      <a:pPr algn="l" defTabSz="457200">
                        <a:lnSpc>
                          <a:spcPts val="5400"/>
                        </a:lnSpc>
                        <a:defRPr sz="1800"/>
                      </a:pPr>
                      <a:r>
                        <a:rPr sz="3000">
                          <a:solidFill>
                            <a:srgbClr val="24292E"/>
                          </a:solidFill>
                        </a:rPr>
                        <a:t>候选人赢得了此张选票时为真</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矩形"/>
          <p:cNvSpPr>
            <a:spLocks noGrp="1"/>
          </p:cNvSpPr>
          <p:nvPr>
            <p:ph type="body" idx="14"/>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65" name="矩形"/>
          <p:cNvSpPr>
            <a:spLocks noGrp="1"/>
          </p:cNvSpPr>
          <p:nvPr>
            <p:ph type="body" idx="15"/>
          </p:nvPr>
        </p:nvSpPr>
        <p:spPr>
          <a:prstGeom prst="rect">
            <a:avLst/>
          </a:prstGeom>
        </p:spPr>
        <p:txBody>
          <a:bodyPr/>
          <a:lstStyle/>
          <a:p>
            <a:pPr marL="0" indent="0" algn="ctr">
              <a:spcBef>
                <a:spcPts val="0"/>
              </a:spcBef>
              <a:buSzTx/>
              <a:buNone/>
              <a:defRPr sz="3200">
                <a:solidFill>
                  <a:srgbClr val="FFFFFF"/>
                </a:solidFill>
              </a:defRPr>
            </a:pPr>
            <a:endParaRPr/>
          </a:p>
        </p:txBody>
      </p:sp>
      <p:sp>
        <p:nvSpPr>
          <p:cNvPr id="466" name="所有角色：…"/>
          <p:cNvSpPr/>
          <p:nvPr/>
        </p:nvSpPr>
        <p:spPr>
          <a:xfrm>
            <a:off x="1587294" y="2354103"/>
            <a:ext cx="21735237" cy="10302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marL="457200" indent="-457200" algn="l" defTabSz="457200">
              <a:lnSpc>
                <a:spcPts val="5100"/>
              </a:lnSpc>
              <a:tabLst>
                <a:tab pos="139700" algn="l"/>
                <a:tab pos="457200" algn="l"/>
              </a:tabLst>
              <a:defRPr sz="2800" b="1">
                <a:solidFill>
                  <a:srgbClr val="24292E"/>
                </a:solidFill>
                <a:latin typeface="Helvetica"/>
                <a:ea typeface="Helvetica"/>
                <a:cs typeface="Helvetica"/>
                <a:sym typeface="Helvetica"/>
              </a:defRPr>
            </a:pPr>
            <a:r>
              <a:t>所有角色：</a:t>
            </a:r>
          </a:p>
          <a:p>
            <a:pPr marL="666750" lvl="1" indent="-222250" algn="l" defTabSz="457200">
              <a:lnSpc>
                <a:spcPts val="5100"/>
              </a:lnSpc>
              <a:buSzPct val="75000"/>
              <a:buChar char="•"/>
              <a:defRPr sz="2800">
                <a:solidFill>
                  <a:srgbClr val="24292E"/>
                </a:solidFill>
                <a:latin typeface="ArialUnicodeMS"/>
                <a:ea typeface="ArialUnicodeMS"/>
                <a:cs typeface="ArialUnicodeMS"/>
                <a:sym typeface="ArialUnicodeMS"/>
              </a:defRPr>
            </a:pPr>
            <a:r>
              <a:t>每一个服务器最多会对一个任期号投出一张选票，按照先来先服务的原则</a:t>
            </a:r>
          </a:p>
          <a:p>
            <a:pPr marL="666750" lvl="1" indent="-222250" algn="l" defTabSz="457200">
              <a:lnSpc>
                <a:spcPts val="5100"/>
              </a:lnSpc>
              <a:buSzPct val="75000"/>
              <a:buChar char="•"/>
              <a:defRPr sz="2800">
                <a:solidFill>
                  <a:srgbClr val="24292E"/>
                </a:solidFill>
                <a:latin typeface="ArialUnicodeMS"/>
                <a:ea typeface="ArialUnicodeMS"/>
                <a:cs typeface="ArialUnicodeMS"/>
                <a:sym typeface="ArialUnicodeMS"/>
              </a:defRPr>
            </a:pPr>
            <a:r>
              <a:t>如果接收到的RPC 请求或响应中，任期号T &gt; currentTerm，那么就令 currentTerm 等于 T，并切换状态为跟随者</a:t>
            </a:r>
          </a:p>
          <a:p>
            <a:pPr marL="666750" lvl="1" indent="-222250" algn="l" defTabSz="457200">
              <a:lnSpc>
                <a:spcPts val="5100"/>
              </a:lnSpc>
              <a:buSzPct val="75000"/>
              <a:buChar char="•"/>
              <a:defRPr sz="2800">
                <a:solidFill>
                  <a:srgbClr val="24292E"/>
                </a:solidFill>
                <a:latin typeface="ArialUnicodeMS"/>
                <a:ea typeface="ArialUnicodeMS"/>
                <a:cs typeface="ArialUnicodeMS"/>
                <a:sym typeface="ArialUnicodeMS"/>
              </a:defRPr>
            </a:pPr>
            <a:r>
              <a:t>如果接收到的投票请求RPC中term &lt; currentTerm，则返回false</a:t>
            </a:r>
          </a:p>
          <a:p>
            <a:pPr marL="666750" lvl="1" indent="-222250" algn="l" defTabSz="457200">
              <a:lnSpc>
                <a:spcPts val="5100"/>
              </a:lnSpc>
              <a:buSzPct val="75000"/>
              <a:buChar char="•"/>
              <a:defRPr sz="2800">
                <a:solidFill>
                  <a:srgbClr val="24292E"/>
                </a:solidFill>
                <a:latin typeface="ArialUnicodeMS"/>
                <a:ea typeface="ArialUnicodeMS"/>
                <a:cs typeface="ArialUnicodeMS"/>
                <a:sym typeface="ArialUnicodeMS"/>
              </a:defRPr>
            </a:pPr>
            <a:r>
              <a:t>如果votedFor为空或者就是candidateId，并且候选人的日志至少和自己一样新，那么就投票给他</a:t>
            </a:r>
          </a:p>
          <a:p>
            <a:pPr marL="457200" indent="-457200" algn="l" defTabSz="457200">
              <a:lnSpc>
                <a:spcPts val="5100"/>
              </a:lnSpc>
              <a:tabLst>
                <a:tab pos="139700" algn="l"/>
                <a:tab pos="457200" algn="l"/>
              </a:tabLst>
              <a:defRPr sz="2800" b="1">
                <a:solidFill>
                  <a:srgbClr val="24292E"/>
                </a:solidFill>
                <a:latin typeface="Helvetica"/>
                <a:ea typeface="Helvetica"/>
                <a:cs typeface="Helvetica"/>
                <a:sym typeface="Helvetica"/>
              </a:defRPr>
            </a:pPr>
            <a:r>
              <a:t>跟随者：	</a:t>
            </a:r>
          </a:p>
          <a:p>
            <a:pPr marL="666750" lvl="1" indent="-222250" algn="l" defTabSz="457200">
              <a:lnSpc>
                <a:spcPts val="5100"/>
              </a:lnSpc>
              <a:buSzPct val="75000"/>
              <a:buChar char="•"/>
              <a:tabLst>
                <a:tab pos="139700" algn="l"/>
                <a:tab pos="457200" algn="l"/>
              </a:tabLst>
              <a:defRPr sz="2800">
                <a:solidFill>
                  <a:srgbClr val="24292E"/>
                </a:solidFill>
                <a:latin typeface="ArialUnicodeMS"/>
                <a:ea typeface="ArialUnicodeMS"/>
                <a:cs typeface="ArialUnicodeMS"/>
                <a:sym typeface="ArialUnicodeMS"/>
              </a:defRPr>
            </a:pPr>
            <a:r>
              <a:t>在超过选举超时时间的情况之前都没有收到领导人的心跳，或候选人请求投票的，就自己变成候选人</a:t>
            </a:r>
          </a:p>
          <a:p>
            <a:pPr marL="457200" indent="-457200" algn="l" defTabSz="457200">
              <a:lnSpc>
                <a:spcPts val="5100"/>
              </a:lnSpc>
              <a:tabLst>
                <a:tab pos="139700" algn="l"/>
                <a:tab pos="457200" algn="l"/>
              </a:tabLst>
              <a:defRPr sz="2800" b="1">
                <a:solidFill>
                  <a:srgbClr val="24292E"/>
                </a:solidFill>
                <a:latin typeface="Helvetica"/>
                <a:ea typeface="Helvetica"/>
                <a:cs typeface="Helvetica"/>
                <a:sym typeface="Helvetica"/>
              </a:defRPr>
            </a:pPr>
            <a:r>
              <a:t>候选人：</a:t>
            </a:r>
          </a:p>
          <a:p>
            <a:pPr marL="666750" lvl="1" indent="-222250" algn="l" defTabSz="457200">
              <a:lnSpc>
                <a:spcPts val="5100"/>
              </a:lnSpc>
              <a:buSzPct val="75000"/>
              <a:buChar char="•"/>
              <a:tabLst>
                <a:tab pos="139700" algn="l"/>
                <a:tab pos="457200" algn="l"/>
              </a:tabLst>
              <a:defRPr sz="2800">
                <a:solidFill>
                  <a:srgbClr val="24292E"/>
                </a:solidFill>
                <a:latin typeface="ArialUnicodeMS"/>
                <a:ea typeface="ArialUnicodeMS"/>
                <a:cs typeface="ArialUnicodeMS"/>
                <a:sym typeface="ArialUnicodeMS"/>
              </a:defRPr>
            </a:pPr>
            <a:r>
              <a:t>转变成候选人后就立即开始选举过程</a:t>
            </a:r>
          </a:p>
          <a:p>
            <a:pPr marL="1555750" lvl="3" indent="-222250" algn="l" defTabSz="457200">
              <a:lnSpc>
                <a:spcPts val="5100"/>
              </a:lnSpc>
              <a:buSzPct val="75000"/>
              <a:buChar char="•"/>
              <a:tabLst>
                <a:tab pos="596900" algn="l"/>
                <a:tab pos="914400" algn="l"/>
              </a:tabLst>
              <a:defRPr sz="2800">
                <a:solidFill>
                  <a:srgbClr val="24292E"/>
                </a:solidFill>
                <a:latin typeface="ArialUnicodeMS"/>
                <a:ea typeface="ArialUnicodeMS"/>
                <a:cs typeface="ArialUnicodeMS"/>
                <a:sym typeface="ArialUnicodeMS"/>
              </a:defRPr>
            </a:pPr>
            <a:r>
              <a:t>自增当前的任期号（currentTerm）</a:t>
            </a:r>
          </a:p>
          <a:p>
            <a:pPr marL="1555750" lvl="3" indent="-222250" algn="l" defTabSz="457200">
              <a:lnSpc>
                <a:spcPts val="5100"/>
              </a:lnSpc>
              <a:buSzPct val="75000"/>
              <a:buChar char="•"/>
              <a:tabLst>
                <a:tab pos="596900" algn="l"/>
                <a:tab pos="914400" algn="l"/>
              </a:tabLst>
              <a:defRPr sz="2800">
                <a:solidFill>
                  <a:srgbClr val="24292E"/>
                </a:solidFill>
                <a:latin typeface="ArialUnicodeMS"/>
                <a:ea typeface="ArialUnicodeMS"/>
                <a:cs typeface="ArialUnicodeMS"/>
                <a:sym typeface="ArialUnicodeMS"/>
              </a:defRPr>
            </a:pPr>
            <a:r>
              <a:t>给自己投票</a:t>
            </a:r>
          </a:p>
          <a:p>
            <a:pPr marL="1555750" lvl="3" indent="-222250" algn="l" defTabSz="457200">
              <a:lnSpc>
                <a:spcPts val="5100"/>
              </a:lnSpc>
              <a:buSzPct val="75000"/>
              <a:buChar char="•"/>
              <a:tabLst>
                <a:tab pos="596900" algn="l"/>
                <a:tab pos="914400" algn="l"/>
              </a:tabLst>
              <a:defRPr sz="2800">
                <a:solidFill>
                  <a:srgbClr val="24292E"/>
                </a:solidFill>
                <a:latin typeface="ArialUnicodeMS"/>
                <a:ea typeface="ArialUnicodeMS"/>
                <a:cs typeface="ArialUnicodeMS"/>
                <a:sym typeface="ArialUnicodeMS"/>
              </a:defRPr>
            </a:pPr>
            <a:r>
              <a:t>重置选举超时计时器</a:t>
            </a:r>
          </a:p>
          <a:p>
            <a:pPr marL="1555750" lvl="3" indent="-222250" algn="l" defTabSz="457200">
              <a:lnSpc>
                <a:spcPts val="5100"/>
              </a:lnSpc>
              <a:buSzPct val="75000"/>
              <a:buChar char="•"/>
              <a:tabLst>
                <a:tab pos="596900" algn="l"/>
                <a:tab pos="914400" algn="l"/>
              </a:tabLst>
              <a:defRPr sz="2800">
                <a:solidFill>
                  <a:srgbClr val="24292E"/>
                </a:solidFill>
                <a:latin typeface="ArialUnicodeMS"/>
                <a:ea typeface="ArialUnicodeMS"/>
                <a:cs typeface="ArialUnicodeMS"/>
                <a:sym typeface="ArialUnicodeMS"/>
              </a:defRPr>
            </a:pPr>
            <a:r>
              <a:t>发送请求投票的 RPC 给其他所有服务器</a:t>
            </a:r>
          </a:p>
          <a:p>
            <a:pPr marL="666750" lvl="1" indent="-222250" algn="l" defTabSz="457200">
              <a:lnSpc>
                <a:spcPts val="5100"/>
              </a:lnSpc>
              <a:buSzPct val="75000"/>
              <a:buChar char="•"/>
              <a:tabLst>
                <a:tab pos="139700" algn="l"/>
                <a:tab pos="457200" algn="l"/>
              </a:tabLst>
              <a:defRPr sz="2800" b="1">
                <a:solidFill>
                  <a:srgbClr val="24292E"/>
                </a:solidFill>
                <a:latin typeface="Helvetica"/>
                <a:ea typeface="Helvetica"/>
                <a:cs typeface="Helvetica"/>
                <a:sym typeface="Helvetica"/>
              </a:defRPr>
            </a:pPr>
            <a:r>
              <a:t>如果接收到大多数服务器的选票，那么就变成领导人</a:t>
            </a:r>
          </a:p>
          <a:p>
            <a:pPr marL="666750" lvl="1" indent="-222250" algn="l" defTabSz="457200">
              <a:lnSpc>
                <a:spcPts val="5100"/>
              </a:lnSpc>
              <a:buSzPct val="75000"/>
              <a:buChar char="•"/>
              <a:tabLst>
                <a:tab pos="139700" algn="l"/>
                <a:tab pos="457200" algn="l"/>
              </a:tabLst>
              <a:defRPr sz="2800">
                <a:solidFill>
                  <a:srgbClr val="24292E"/>
                </a:solidFill>
                <a:latin typeface="ArialUnicodeMS"/>
                <a:ea typeface="ArialUnicodeMS"/>
                <a:cs typeface="ArialUnicodeMS"/>
                <a:sym typeface="ArialUnicodeMS"/>
              </a:defRPr>
            </a:pPr>
            <a:r>
              <a:t>如果接收到来自新的领导人的附加日志 RPC，并且它的任期号不小于自己当前的任期号，转变成跟随者；否则拒绝RPC请求并继续保持候选人身份</a:t>
            </a:r>
          </a:p>
          <a:p>
            <a:pPr marL="666750" lvl="1" indent="-222250" algn="l" defTabSz="457200">
              <a:lnSpc>
                <a:spcPts val="5100"/>
              </a:lnSpc>
              <a:buSzPct val="75000"/>
              <a:buChar char="•"/>
              <a:tabLst>
                <a:tab pos="139700" algn="l"/>
                <a:tab pos="457200" algn="l"/>
              </a:tabLst>
              <a:defRPr sz="2800">
                <a:solidFill>
                  <a:srgbClr val="24292E"/>
                </a:solidFill>
                <a:latin typeface="ArialUnicodeMS"/>
                <a:ea typeface="ArialUnicodeMS"/>
                <a:cs typeface="ArialUnicodeMS"/>
                <a:sym typeface="ArialUnicodeMS"/>
              </a:defRPr>
            </a:pPr>
            <a:r>
              <a:t>如果选举超时，重新发起一轮选举</a:t>
            </a:r>
          </a:p>
          <a:p>
            <a:pPr marL="457200" indent="-457200" algn="l" defTabSz="457200">
              <a:lnSpc>
                <a:spcPts val="5100"/>
              </a:lnSpc>
              <a:tabLst>
                <a:tab pos="139700" algn="l"/>
                <a:tab pos="457200" algn="l"/>
              </a:tabLst>
              <a:defRPr sz="2800" b="1">
                <a:solidFill>
                  <a:srgbClr val="24292E"/>
                </a:solidFill>
                <a:latin typeface="Helvetica"/>
                <a:ea typeface="Helvetica"/>
                <a:cs typeface="Helvetica"/>
                <a:sym typeface="Helvetica"/>
              </a:defRPr>
            </a:pPr>
            <a:r>
              <a:t>领导人：</a:t>
            </a:r>
          </a:p>
          <a:p>
            <a:pPr marL="666750" lvl="1" indent="-222250" algn="l" defTabSz="457200">
              <a:lnSpc>
                <a:spcPts val="5100"/>
              </a:lnSpc>
              <a:buSzPct val="75000"/>
              <a:buChar char="•"/>
              <a:tabLst>
                <a:tab pos="139700" algn="l"/>
                <a:tab pos="457200" algn="l"/>
              </a:tabLst>
              <a:defRPr sz="2800" b="1">
                <a:solidFill>
                  <a:srgbClr val="24292E"/>
                </a:solidFill>
                <a:latin typeface="Helvetica"/>
                <a:ea typeface="Helvetica"/>
                <a:cs typeface="Helvetica"/>
                <a:sym typeface="Helvetica"/>
              </a:defRPr>
            </a:pPr>
            <a:r>
              <a:t>一旦成为领导人，发送空的附加日志 RPC（心跳）给其他所有的服务器宣布自己的权威；在一定的空余时间之后不停的重复发送，以阻止跟随者超时</a:t>
            </a:r>
          </a:p>
        </p:txBody>
      </p:sp>
      <p:sp>
        <p:nvSpPr>
          <p:cNvPr id="467" name="Leader选举-选举规则"/>
          <p:cNvSpPr/>
          <p:nvPr/>
        </p:nvSpPr>
        <p:spPr>
          <a:xfrm>
            <a:off x="742784" y="455612"/>
            <a:ext cx="6874124" cy="1133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5600">
                <a:latin typeface="Helvetica"/>
                <a:ea typeface="Helvetica"/>
                <a:cs typeface="Helvetica"/>
                <a:sym typeface="Helvetica"/>
              </a:defRPr>
            </a:lvl1pPr>
          </a:lstStyle>
          <a:p>
            <a:r>
              <a:t>Leader选举-选举规则</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1205</Words>
  <Application>Microsoft Macintosh PowerPoint</Application>
  <PresentationFormat>自定义</PresentationFormat>
  <Paragraphs>267</Paragraphs>
  <Slides>25</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ArialUnicodeMS</vt:lpstr>
      <vt:lpstr>Lantinghei SC Extralight</vt:lpstr>
      <vt:lpstr>Calibri</vt:lpstr>
      <vt:lpstr>Gill Sans</vt:lpstr>
      <vt:lpstr>Helvetica</vt:lpstr>
      <vt:lpstr>Helvetica Light</vt:lpstr>
      <vt:lpstr>Helvetica Neue</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JI XIANLIANG</cp:lastModifiedBy>
  <cp:revision>2</cp:revision>
  <dcterms:modified xsi:type="dcterms:W3CDTF">2019-12-25T10:01:23Z</dcterms:modified>
</cp:coreProperties>
</file>